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5" r:id="rId12"/>
    <p:sldId id="266" r:id="rId13"/>
    <p:sldId id="286" r:id="rId14"/>
    <p:sldId id="267" r:id="rId15"/>
    <p:sldId id="268" r:id="rId16"/>
    <p:sldId id="271" r:id="rId17"/>
    <p:sldId id="269" r:id="rId18"/>
    <p:sldId id="289" r:id="rId19"/>
    <p:sldId id="270" r:id="rId20"/>
    <p:sldId id="272" r:id="rId21"/>
    <p:sldId id="478" r:id="rId22"/>
    <p:sldId id="273" r:id="rId23"/>
    <p:sldId id="274" r:id="rId24"/>
    <p:sldId id="544" r:id="rId25"/>
    <p:sldId id="541" r:id="rId26"/>
    <p:sldId id="381" r:id="rId27"/>
    <p:sldId id="382" r:id="rId28"/>
    <p:sldId id="291" r:id="rId29"/>
    <p:sldId id="500" r:id="rId30"/>
    <p:sldId id="402" r:id="rId31"/>
    <p:sldId id="526" r:id="rId32"/>
    <p:sldId id="527" r:id="rId33"/>
    <p:sldId id="401" r:id="rId34"/>
    <p:sldId id="505" r:id="rId35"/>
    <p:sldId id="545" r:id="rId36"/>
    <p:sldId id="501" r:id="rId37"/>
    <p:sldId id="287" r:id="rId38"/>
    <p:sldId id="503" r:id="rId39"/>
    <p:sldId id="477" r:id="rId40"/>
    <p:sldId id="546" r:id="rId41"/>
    <p:sldId id="481" r:id="rId42"/>
    <p:sldId id="484" r:id="rId43"/>
    <p:sldId id="547" r:id="rId44"/>
    <p:sldId id="542" r:id="rId45"/>
    <p:sldId id="277" r:id="rId46"/>
    <p:sldId id="276" r:id="rId47"/>
    <p:sldId id="530" r:id="rId48"/>
    <p:sldId id="532" r:id="rId49"/>
    <p:sldId id="533" r:id="rId50"/>
    <p:sldId id="278" r:id="rId51"/>
    <p:sldId id="534" r:id="rId52"/>
    <p:sldId id="535" r:id="rId53"/>
    <p:sldId id="537" r:id="rId54"/>
    <p:sldId id="538" r:id="rId55"/>
    <p:sldId id="539" r:id="rId56"/>
    <p:sldId id="279" r:id="rId57"/>
    <p:sldId id="540" r:id="rId58"/>
    <p:sldId id="280" r:id="rId59"/>
    <p:sldId id="543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FFFFFF"/>
    <a:srgbClr val="CCECFF"/>
    <a:srgbClr val="66CCFF"/>
    <a:srgbClr val="FF9933"/>
    <a:srgbClr val="6A6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92" y="49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4748F-4FDB-4002-8BEA-62066849CE4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4D088-76CF-4608-8282-6F9CD7D7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7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ckchain.com/explorer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D088-76CF-4608-8282-6F9CD7D7C1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1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65f83f845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65f83f845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https://www.blockchain.com/explorer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39BA2-584E-489F-BD53-7FBA2713A3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2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F955B-2872-47BA-8E7C-DCE4450BCF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18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Inherent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F955B-2872-47BA-8E7C-DCE4450BCF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Inherent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F955B-2872-47BA-8E7C-DCE4450BCF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9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C27E-1D98-46E9-B597-14D310F862F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C27E-1D98-46E9-B597-14D310F862F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1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C27E-1D98-46E9-B597-14D310F862F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0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821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44" y="138906"/>
            <a:ext cx="10849555" cy="11103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44" y="1338943"/>
            <a:ext cx="10849556" cy="4838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C27E-1D98-46E9-B597-14D310F862F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5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C27E-1D98-46E9-B597-14D310F862F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6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C27E-1D98-46E9-B597-14D310F862F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5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C27E-1D98-46E9-B597-14D310F862F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C27E-1D98-46E9-B597-14D310F862F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4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C27E-1D98-46E9-B597-14D310F862F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C27E-1D98-46E9-B597-14D310F862F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5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C27E-1D98-46E9-B597-14D310F862F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F27B-0B1E-4F87-8E6F-E3E09309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7C27E-1D98-46E9-B597-14D310F862F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F27B-0B1E-4F87-8E6F-E3E09309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9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0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ckchain.com/explor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4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Relationship Id="rId9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5.png"/><Relationship Id="rId5" Type="http://schemas.openxmlformats.org/officeDocument/2006/relationships/image" Target="../media/image360.png"/><Relationship Id="rId10" Type="http://schemas.openxmlformats.org/officeDocument/2006/relationships/image" Target="../media/image44.png"/><Relationship Id="rId4" Type="http://schemas.openxmlformats.org/officeDocument/2006/relationships/image" Target="../media/image350.png"/><Relationship Id="rId9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360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5.png"/><Relationship Id="rId3" Type="http://schemas.openxmlformats.org/officeDocument/2006/relationships/image" Target="../media/image6.png"/><Relationship Id="rId7" Type="http://schemas.openxmlformats.org/officeDocument/2006/relationships/image" Target="../media/image48.png"/><Relationship Id="rId12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3.png"/><Relationship Id="rId5" Type="http://schemas.openxmlformats.org/officeDocument/2006/relationships/image" Target="../media/image360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5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69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2CCB-9C34-481B-BE0B-F4442CB50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40059"/>
            <a:ext cx="12192000" cy="1646302"/>
          </a:xfrm>
        </p:spPr>
        <p:txBody>
          <a:bodyPr/>
          <a:lstStyle/>
          <a:p>
            <a:pPr algn="ctr"/>
            <a:r>
              <a:rPr lang="en-US" sz="4400" b="1" dirty="0"/>
              <a:t>Zero-knowledge Proof </a:t>
            </a:r>
            <a:r>
              <a:rPr lang="en-US" sz="4400" dirty="0"/>
              <a:t>and Its Applications in Privacy-preserving Cryptocurrencies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E66F76-AB18-4D4E-AF8E-26671BC58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3330112"/>
            <a:ext cx="7766936" cy="155448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Yupeng Zhang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Computer Science and Engineering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Texas A&amp;M University</a:t>
            </a:r>
          </a:p>
        </p:txBody>
      </p:sp>
      <p:pic>
        <p:nvPicPr>
          <p:cNvPr id="4" name="Picture 23" descr="Image result for texas a&amp;m">
            <a:extLst>
              <a:ext uri="{FF2B5EF4-FFF2-40B4-BE49-F238E27FC236}">
                <a16:creationId xmlns:a16="http://schemas.microsoft.com/office/drawing/2014/main" id="{E812C500-4682-4B24-A0EA-61C144BB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60" y="4940701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4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DC98-3736-4DD2-839C-2D078A3D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and soundness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E9BDE-FD64-4C06-A601-2E90ECB68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852" y="1689377"/>
            <a:ext cx="1917520" cy="1679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9BB24C-70DE-441A-9838-D3AD6C62B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42" y="1964759"/>
            <a:ext cx="689498" cy="104174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2080866-9926-4515-B733-CD4125F94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94" y="4724929"/>
            <a:ext cx="1033788" cy="20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B5C69AF-408B-420A-80C9-69F8EF6E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62" y="4684910"/>
            <a:ext cx="1750567" cy="17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641366-2173-4283-9F13-1040705351A9}"/>
              </a:ext>
            </a:extLst>
          </p:cNvPr>
          <p:cNvSpPr txBox="1"/>
          <p:nvPr/>
        </p:nvSpPr>
        <p:spPr>
          <a:xfrm>
            <a:off x="4667195" y="4279034"/>
            <a:ext cx="62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E08E8-AC26-4521-984C-DDB76C41C39D}"/>
              </a:ext>
            </a:extLst>
          </p:cNvPr>
          <p:cNvSpPr txBox="1"/>
          <p:nvPr/>
        </p:nvSpPr>
        <p:spPr>
          <a:xfrm>
            <a:off x="6219738" y="4279034"/>
            <a:ext cx="62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7A3B0-06E7-42AF-B944-43543DCB5C56}"/>
              </a:ext>
            </a:extLst>
          </p:cNvPr>
          <p:cNvSpPr txBox="1"/>
          <p:nvPr/>
        </p:nvSpPr>
        <p:spPr>
          <a:xfrm>
            <a:off x="5059511" y="1063042"/>
            <a:ext cx="191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isomorphic</a:t>
            </a:r>
          </a:p>
        </p:txBody>
      </p:sp>
      <p:sp>
        <p:nvSpPr>
          <p:cNvPr id="11" name="Right Arrow 3">
            <a:extLst>
              <a:ext uri="{FF2B5EF4-FFF2-40B4-BE49-F238E27FC236}">
                <a16:creationId xmlns:a16="http://schemas.microsoft.com/office/drawing/2014/main" id="{4E40F1F1-CFDC-4261-A636-B1579BEE18D5}"/>
              </a:ext>
            </a:extLst>
          </p:cNvPr>
          <p:cNvSpPr/>
          <p:nvPr/>
        </p:nvSpPr>
        <p:spPr>
          <a:xfrm rot="10800000">
            <a:off x="4312946" y="1535786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BD38E8-7C02-4192-9D74-E492390C211D}"/>
              </a:ext>
            </a:extLst>
          </p:cNvPr>
          <p:cNvSpPr txBox="1"/>
          <p:nvPr/>
        </p:nvSpPr>
        <p:spPr>
          <a:xfrm>
            <a:off x="2553069" y="1111582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00AA45-6231-4EEF-8520-49348FDE009F}"/>
              </a:ext>
            </a:extLst>
          </p:cNvPr>
          <p:cNvSpPr txBox="1"/>
          <p:nvPr/>
        </p:nvSpPr>
        <p:spPr>
          <a:xfrm>
            <a:off x="5409868" y="1829977"/>
            <a:ext cx="153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Graph I</a:t>
            </a:r>
          </a:p>
        </p:txBody>
      </p:sp>
      <p:sp>
        <p:nvSpPr>
          <p:cNvPr id="15" name="Right Arrow 10">
            <a:extLst>
              <a:ext uri="{FF2B5EF4-FFF2-40B4-BE49-F238E27FC236}">
                <a16:creationId xmlns:a16="http://schemas.microsoft.com/office/drawing/2014/main" id="{1F8013EB-374A-450B-9D98-C3DBE81A9B16}"/>
              </a:ext>
            </a:extLst>
          </p:cNvPr>
          <p:cNvSpPr/>
          <p:nvPr/>
        </p:nvSpPr>
        <p:spPr>
          <a:xfrm>
            <a:off x="4374586" y="2567903"/>
            <a:ext cx="3410649" cy="148667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6" name="Right Arrow 3">
            <a:extLst>
              <a:ext uri="{FF2B5EF4-FFF2-40B4-BE49-F238E27FC236}">
                <a16:creationId xmlns:a16="http://schemas.microsoft.com/office/drawing/2014/main" id="{E2D63FEE-6B29-4DB8-9C51-5AA2F309FAF9}"/>
              </a:ext>
            </a:extLst>
          </p:cNvPr>
          <p:cNvSpPr/>
          <p:nvPr/>
        </p:nvSpPr>
        <p:spPr>
          <a:xfrm rot="10800000">
            <a:off x="4283356" y="2286400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55ED40-6C2F-4E4D-A539-CDE734925D8F}"/>
                  </a:ext>
                </a:extLst>
              </p:cNvPr>
              <p:cNvSpPr txBox="1"/>
              <p:nvPr/>
            </p:nvSpPr>
            <p:spPr>
              <a:xfrm>
                <a:off x="10172614" y="1368312"/>
                <a:ext cx="16671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/>
                    <a:ea typeface="+mn-ea"/>
                    <a:cs typeface="+mn-cs"/>
                  </a:rPr>
                  <a:t>witness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55ED40-6C2F-4E4D-A539-CDE734925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614" y="1368312"/>
                <a:ext cx="1667106" cy="461665"/>
              </a:xfrm>
              <a:prstGeom prst="rect">
                <a:avLst/>
              </a:prstGeom>
              <a:blipFill>
                <a:blip r:embed="rId6"/>
                <a:stretch>
                  <a:fillRect l="-586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08847E2-4419-47B1-B860-760D589FA7C8}"/>
              </a:ext>
            </a:extLst>
          </p:cNvPr>
          <p:cNvSpPr txBox="1"/>
          <p:nvPr/>
        </p:nvSpPr>
        <p:spPr>
          <a:xfrm>
            <a:off x="5875869" y="2734266"/>
            <a:ext cx="59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9" name="Right Arrow 3">
            <a:extLst>
              <a:ext uri="{FF2B5EF4-FFF2-40B4-BE49-F238E27FC236}">
                <a16:creationId xmlns:a16="http://schemas.microsoft.com/office/drawing/2014/main" id="{38423A1A-4739-4752-ACC9-BBBE39F48E73}"/>
              </a:ext>
            </a:extLst>
          </p:cNvPr>
          <p:cNvSpPr/>
          <p:nvPr/>
        </p:nvSpPr>
        <p:spPr>
          <a:xfrm rot="10800000">
            <a:off x="4374585" y="3104657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E233D9-9D03-4D42-9CE9-3600D1EB2623}"/>
                  </a:ext>
                </a:extLst>
              </p:cNvPr>
              <p:cNvSpPr txBox="1"/>
              <p:nvPr/>
            </p:nvSpPr>
            <p:spPr>
              <a:xfrm>
                <a:off x="5491041" y="3364419"/>
                <a:ext cx="1537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E233D9-9D03-4D42-9CE9-3600D1EB2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041" y="3364419"/>
                <a:ext cx="1537573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8E1E25-AE77-4903-9596-5427CB672D11}"/>
                  </a:ext>
                </a:extLst>
              </p:cNvPr>
              <p:cNvSpPr txBox="1"/>
              <p:nvPr/>
            </p:nvSpPr>
            <p:spPr>
              <a:xfrm>
                <a:off x="357509" y="3595251"/>
                <a:ext cx="413480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Verify: </a:t>
                </a:r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b=0</a:t>
                </a:r>
                <a:r>
                  <a:rPr lang="en-US" sz="2000" dirty="0"/>
                  <a:t>, check 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(G)</a:t>
                </a:r>
                <a:r>
                  <a:rPr lang="en-US" sz="2000" dirty="0"/>
                  <a:t>,</a:t>
                </a:r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b=1</a:t>
                </a:r>
                <a:r>
                  <a:rPr lang="en-US" sz="2000" dirty="0"/>
                  <a:t>, check 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(H)</a:t>
                </a:r>
                <a:r>
                  <a:rPr lang="en-US" sz="2000" dirty="0"/>
                  <a:t>,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8E1E25-AE77-4903-9596-5427CB672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09" y="3595251"/>
                <a:ext cx="4134807" cy="1015663"/>
              </a:xfrm>
              <a:prstGeom prst="rect">
                <a:avLst/>
              </a:prstGeom>
              <a:blipFill>
                <a:blip r:embed="rId8"/>
                <a:stretch>
                  <a:fillRect l="-1622" t="-4217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08799AB-33FA-4352-95DB-1FD4F844A7AC}"/>
              </a:ext>
            </a:extLst>
          </p:cNvPr>
          <p:cNvSpPr txBox="1"/>
          <p:nvPr/>
        </p:nvSpPr>
        <p:spPr>
          <a:xfrm>
            <a:off x="8517797" y="975694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3BAEF9-F6FC-4198-A13D-E5A75BE618D0}"/>
                  </a:ext>
                </a:extLst>
              </p:cNvPr>
              <p:cNvSpPr txBox="1"/>
              <p:nvPr/>
            </p:nvSpPr>
            <p:spPr>
              <a:xfrm>
                <a:off x="7831526" y="3380125"/>
                <a:ext cx="4134807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000" dirty="0"/>
                  <a:t>Pick a random permutation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b="0" dirty="0">
                  <a:solidFill>
                    <a:prstClr val="black"/>
                  </a:solidFill>
                </a:endParaRP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send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(G)</a:t>
                </a:r>
                <a:r>
                  <a:rPr lang="en-US" sz="2000" dirty="0"/>
                  <a:t>,  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Compute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such that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(H)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b=0</a:t>
                </a:r>
                <a:r>
                  <a:rPr lang="en-US" sz="2000" dirty="0"/>
                  <a:t>, send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b=1</a:t>
                </a:r>
                <a:r>
                  <a:rPr lang="en-US" sz="2000" dirty="0"/>
                  <a:t>, send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Repeat 100 times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3BAEF9-F6FC-4198-A13D-E5A75BE61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526" y="3380125"/>
                <a:ext cx="4134807" cy="3477875"/>
              </a:xfrm>
              <a:prstGeom prst="rect">
                <a:avLst/>
              </a:prstGeom>
              <a:blipFill>
                <a:blip r:embed="rId9"/>
                <a:stretch>
                  <a:fillRect l="-1475" t="-1051" b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32F161A-A80C-4B37-83DE-8BC77C9137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6168" y="5199664"/>
                <a:ext cx="2864963" cy="116578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Correctness: </a:t>
                </a:r>
                <a:r>
                  <a:rPr lang="en-US" sz="2400" dirty="0">
                    <a:latin typeface="Georgia" panose="02040502050405020303" pitchFamily="18" charset="0"/>
                    <a:sym typeface="Wingdings" panose="05000000000000000000" pitchFamily="2" charset="2"/>
                  </a:rPr>
                  <a:t>1</a:t>
                </a:r>
                <a:r>
                  <a:rPr lang="en-US" sz="2400" dirty="0">
                    <a:solidFill>
                      <a:srgbClr val="00B05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 </a:t>
                </a:r>
                <a:endParaRPr lang="en-US" sz="2400" dirty="0"/>
              </a:p>
              <a:p>
                <a:r>
                  <a:rPr lang="en-US" sz="2400" dirty="0"/>
                  <a:t>Soundness: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32F161A-A80C-4B37-83DE-8BC77C9137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68" y="5199664"/>
                <a:ext cx="2864963" cy="1165787"/>
              </a:xfrm>
              <a:blipFill>
                <a:blip r:embed="rId10"/>
                <a:stretch>
                  <a:fillRect l="-2979" t="-7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6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066E-4FB2-49ED-950A-56968862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ED3E-1B97-4C6D-9FCF-6AA3A902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852" y="1689377"/>
            <a:ext cx="1917520" cy="1679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4A62D-75B0-45AA-A59B-22ACC58C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42" y="1964759"/>
            <a:ext cx="689498" cy="104174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8AD8482-840B-4DE1-9744-9C82905E1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94" y="4724929"/>
            <a:ext cx="1033788" cy="20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0D60889-41A9-4042-82FE-B09C93C3A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62" y="4684910"/>
            <a:ext cx="1750567" cy="17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A20AA1-45B6-47B6-A5D1-CE884169077C}"/>
              </a:ext>
            </a:extLst>
          </p:cNvPr>
          <p:cNvSpPr txBox="1"/>
          <p:nvPr/>
        </p:nvSpPr>
        <p:spPr>
          <a:xfrm>
            <a:off x="4667195" y="4279034"/>
            <a:ext cx="62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42D33-1A42-4739-BA23-96A713194B9A}"/>
              </a:ext>
            </a:extLst>
          </p:cNvPr>
          <p:cNvSpPr txBox="1"/>
          <p:nvPr/>
        </p:nvSpPr>
        <p:spPr>
          <a:xfrm>
            <a:off x="6219738" y="4279034"/>
            <a:ext cx="62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BE1AB9-A308-450D-A4B5-66F0619C52FB}"/>
              </a:ext>
            </a:extLst>
          </p:cNvPr>
          <p:cNvSpPr txBox="1"/>
          <p:nvPr/>
        </p:nvSpPr>
        <p:spPr>
          <a:xfrm>
            <a:off x="5059511" y="1063042"/>
            <a:ext cx="191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isomorphic</a:t>
            </a:r>
          </a:p>
        </p:txBody>
      </p:sp>
      <p:sp>
        <p:nvSpPr>
          <p:cNvPr id="11" name="Right Arrow 3">
            <a:extLst>
              <a:ext uri="{FF2B5EF4-FFF2-40B4-BE49-F238E27FC236}">
                <a16:creationId xmlns:a16="http://schemas.microsoft.com/office/drawing/2014/main" id="{7CEDB454-EE81-4A49-AE2A-35B91688DECB}"/>
              </a:ext>
            </a:extLst>
          </p:cNvPr>
          <p:cNvSpPr/>
          <p:nvPr/>
        </p:nvSpPr>
        <p:spPr>
          <a:xfrm rot="10800000">
            <a:off x="4312946" y="1535786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9B3699-A2DF-4B9C-A818-523CC1FF8ECE}"/>
              </a:ext>
            </a:extLst>
          </p:cNvPr>
          <p:cNvSpPr txBox="1"/>
          <p:nvPr/>
        </p:nvSpPr>
        <p:spPr>
          <a:xfrm>
            <a:off x="2553069" y="1111582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64065B-1050-45DC-B962-EFC51F62E237}"/>
              </a:ext>
            </a:extLst>
          </p:cNvPr>
          <p:cNvSpPr txBox="1"/>
          <p:nvPr/>
        </p:nvSpPr>
        <p:spPr>
          <a:xfrm>
            <a:off x="5409868" y="1829977"/>
            <a:ext cx="153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Graph I</a:t>
            </a:r>
          </a:p>
        </p:txBody>
      </p:sp>
      <p:sp>
        <p:nvSpPr>
          <p:cNvPr id="14" name="Right Arrow 10">
            <a:extLst>
              <a:ext uri="{FF2B5EF4-FFF2-40B4-BE49-F238E27FC236}">
                <a16:creationId xmlns:a16="http://schemas.microsoft.com/office/drawing/2014/main" id="{0141AA97-DF3D-432B-9A82-DEA14CBBA3F7}"/>
              </a:ext>
            </a:extLst>
          </p:cNvPr>
          <p:cNvSpPr/>
          <p:nvPr/>
        </p:nvSpPr>
        <p:spPr>
          <a:xfrm>
            <a:off x="4374586" y="2567903"/>
            <a:ext cx="3410649" cy="148667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5" name="Right Arrow 3">
            <a:extLst>
              <a:ext uri="{FF2B5EF4-FFF2-40B4-BE49-F238E27FC236}">
                <a16:creationId xmlns:a16="http://schemas.microsoft.com/office/drawing/2014/main" id="{85FF0A55-F44B-46AE-A517-156B3811892E}"/>
              </a:ext>
            </a:extLst>
          </p:cNvPr>
          <p:cNvSpPr/>
          <p:nvPr/>
        </p:nvSpPr>
        <p:spPr>
          <a:xfrm rot="10800000">
            <a:off x="4283356" y="2286400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346E4A-7A8F-4B95-B970-00C0937CB222}"/>
                  </a:ext>
                </a:extLst>
              </p:cNvPr>
              <p:cNvSpPr txBox="1"/>
              <p:nvPr/>
            </p:nvSpPr>
            <p:spPr>
              <a:xfrm>
                <a:off x="10172614" y="1368312"/>
                <a:ext cx="16671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/>
                    <a:ea typeface="+mn-ea"/>
                    <a:cs typeface="+mn-cs"/>
                  </a:rPr>
                  <a:t>witness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346E4A-7A8F-4B95-B970-00C0937CB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614" y="1368312"/>
                <a:ext cx="1667106" cy="461665"/>
              </a:xfrm>
              <a:prstGeom prst="rect">
                <a:avLst/>
              </a:prstGeom>
              <a:blipFill>
                <a:blip r:embed="rId6"/>
                <a:stretch>
                  <a:fillRect l="-586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9B37AEE-8E99-4277-B640-B31663C09549}"/>
              </a:ext>
            </a:extLst>
          </p:cNvPr>
          <p:cNvSpPr txBox="1"/>
          <p:nvPr/>
        </p:nvSpPr>
        <p:spPr>
          <a:xfrm>
            <a:off x="5875869" y="2734266"/>
            <a:ext cx="59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8" name="Right Arrow 3">
            <a:extLst>
              <a:ext uri="{FF2B5EF4-FFF2-40B4-BE49-F238E27FC236}">
                <a16:creationId xmlns:a16="http://schemas.microsoft.com/office/drawing/2014/main" id="{3A25BE8A-9D1F-4F18-9683-CB0272FD6675}"/>
              </a:ext>
            </a:extLst>
          </p:cNvPr>
          <p:cNvSpPr/>
          <p:nvPr/>
        </p:nvSpPr>
        <p:spPr>
          <a:xfrm rot="10800000">
            <a:off x="4374585" y="3104657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C8C022-F61D-4700-B4BE-5C6DDBD84926}"/>
                  </a:ext>
                </a:extLst>
              </p:cNvPr>
              <p:cNvSpPr txBox="1"/>
              <p:nvPr/>
            </p:nvSpPr>
            <p:spPr>
              <a:xfrm>
                <a:off x="5491041" y="3364419"/>
                <a:ext cx="1537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C8C022-F61D-4700-B4BE-5C6DDBD84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041" y="3364419"/>
                <a:ext cx="1537573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5A6649-6D69-48A2-B9E1-B727ACAECFDB}"/>
                  </a:ext>
                </a:extLst>
              </p:cNvPr>
              <p:cNvSpPr txBox="1"/>
              <p:nvPr/>
            </p:nvSpPr>
            <p:spPr>
              <a:xfrm>
                <a:off x="7831526" y="3380125"/>
                <a:ext cx="4134807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000" dirty="0"/>
                  <a:t>Pick a random permutation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b="0" dirty="0">
                  <a:solidFill>
                    <a:prstClr val="black"/>
                  </a:solidFill>
                </a:endParaRP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send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(G)</a:t>
                </a:r>
                <a:r>
                  <a:rPr lang="en-US" sz="2000" dirty="0"/>
                  <a:t>,  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Compute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such that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(H)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b=0</a:t>
                </a:r>
                <a:r>
                  <a:rPr lang="en-US" sz="2000" dirty="0"/>
                  <a:t>, send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b=1</a:t>
                </a:r>
                <a:r>
                  <a:rPr lang="en-US" sz="2000" dirty="0"/>
                  <a:t>, send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Repeat 100 times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5A6649-6D69-48A2-B9E1-B727ACAEC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526" y="3380125"/>
                <a:ext cx="4134807" cy="3477875"/>
              </a:xfrm>
              <a:prstGeom prst="rect">
                <a:avLst/>
              </a:prstGeom>
              <a:blipFill>
                <a:blip r:embed="rId8"/>
                <a:stretch>
                  <a:fillRect l="-1475" t="-1051" b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307EFA9F-60A5-4CAE-8682-ACE7DC72CA01}"/>
              </a:ext>
            </a:extLst>
          </p:cNvPr>
          <p:cNvSpPr/>
          <p:nvPr/>
        </p:nvSpPr>
        <p:spPr>
          <a:xfrm>
            <a:off x="5013091" y="1703228"/>
            <a:ext cx="1963940" cy="71516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55D76A-F7BF-4E2E-AC88-824AF29B86F2}"/>
              </a:ext>
            </a:extLst>
          </p:cNvPr>
          <p:cNvSpPr/>
          <p:nvPr/>
        </p:nvSpPr>
        <p:spPr>
          <a:xfrm>
            <a:off x="5006710" y="3284834"/>
            <a:ext cx="1963940" cy="71516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8156E9-438B-43B2-9B65-B810F9C0926A}"/>
              </a:ext>
            </a:extLst>
          </p:cNvPr>
          <p:cNvSpPr txBox="1"/>
          <p:nvPr/>
        </p:nvSpPr>
        <p:spPr>
          <a:xfrm>
            <a:off x="8517797" y="975694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</p:spTree>
    <p:extLst>
      <p:ext uri="{BB962C8B-B14F-4D97-AF65-F5344CB8AC3E}">
        <p14:creationId xmlns:p14="http://schemas.microsoft.com/office/powerpoint/2010/main" val="41712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521C-5C58-4429-B7E6-9114083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proof (ZKP)</a:t>
            </a:r>
          </a:p>
        </p:txBody>
      </p:sp>
      <p:pic>
        <p:nvPicPr>
          <p:cNvPr id="4" name="Picture 2" descr="Image result for proof">
            <a:extLst>
              <a:ext uri="{FF2B5EF4-FFF2-40B4-BE49-F238E27FC236}">
                <a16:creationId xmlns:a16="http://schemas.microsoft.com/office/drawing/2014/main" id="{D0E64871-2127-4D0E-B425-217002B1D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72" y="3200299"/>
            <a:ext cx="1669874" cy="7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7">
            <a:extLst>
              <a:ext uri="{FF2B5EF4-FFF2-40B4-BE49-F238E27FC236}">
                <a16:creationId xmlns:a16="http://schemas.microsoft.com/office/drawing/2014/main" id="{F8B67F13-D2E3-482D-BA39-99CEA8B16BA1}"/>
              </a:ext>
            </a:extLst>
          </p:cNvPr>
          <p:cNvSpPr/>
          <p:nvPr/>
        </p:nvSpPr>
        <p:spPr>
          <a:xfrm rot="10800000">
            <a:off x="4006305" y="2915112"/>
            <a:ext cx="4456656" cy="16661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A7659-258F-44F6-BA70-5B92DECDEAB4}"/>
              </a:ext>
            </a:extLst>
          </p:cNvPr>
          <p:cNvSpPr txBox="1"/>
          <p:nvPr/>
        </p:nvSpPr>
        <p:spPr>
          <a:xfrm>
            <a:off x="1936087" y="2308215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FE417D-F07A-42C8-9AA3-6364903B8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216" y="2823279"/>
            <a:ext cx="1917520" cy="167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A2A64A-A97F-45F6-9CF4-877F4DF2C817}"/>
              </a:ext>
            </a:extLst>
          </p:cNvPr>
          <p:cNvSpPr txBox="1"/>
          <p:nvPr/>
        </p:nvSpPr>
        <p:spPr>
          <a:xfrm>
            <a:off x="8730482" y="2282800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E08B50-8579-4944-8EC4-C8963C25C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456" y="2192702"/>
            <a:ext cx="1294278" cy="1485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2FF67B-17FB-47CA-98E8-A62E201CA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255" y="2954974"/>
            <a:ext cx="689498" cy="10417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CEA4D4-7F09-4F12-8262-63ED8ACD63AA}"/>
              </a:ext>
            </a:extLst>
          </p:cNvPr>
          <p:cNvSpPr txBox="1"/>
          <p:nvPr/>
        </p:nvSpPr>
        <p:spPr>
          <a:xfrm>
            <a:off x="10335181" y="1769797"/>
            <a:ext cx="168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secret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C35D1-7991-4071-A00A-6721B5F6998B}"/>
              </a:ext>
            </a:extLst>
          </p:cNvPr>
          <p:cNvSpPr txBox="1"/>
          <p:nvPr/>
        </p:nvSpPr>
        <p:spPr>
          <a:xfrm>
            <a:off x="4466566" y="3276477"/>
            <a:ext cx="297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eorgia" panose="02040502050405020303" pitchFamily="18" charset="0"/>
              </a:rPr>
              <a:t>C</a:t>
            </a:r>
            <a:r>
              <a:rPr lang="en-US" sz="2400" dirty="0">
                <a:latin typeface="Georgia" panose="02040502050405020303" pitchFamily="18" charset="0"/>
              </a:rPr>
              <a:t>(data) = result   +</a:t>
            </a:r>
            <a:endParaRPr lang="en-US" sz="2400" i="1" dirty="0"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817D8B-BE08-4704-82FD-58132F519FAA}"/>
              </a:ext>
            </a:extLst>
          </p:cNvPr>
          <p:cNvSpPr txBox="1"/>
          <p:nvPr/>
        </p:nvSpPr>
        <p:spPr>
          <a:xfrm>
            <a:off x="816640" y="4113173"/>
            <a:ext cx="378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Verification: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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82122F-3DA0-4E46-A3FB-2F256CC6C0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70" y="1249249"/>
            <a:ext cx="704254" cy="704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B53C9D-33E9-448F-83FB-454C2AD09016}"/>
                  </a:ext>
                </a:extLst>
              </p:cNvPr>
              <p:cNvSpPr txBox="1"/>
              <p:nvPr/>
            </p:nvSpPr>
            <p:spPr>
              <a:xfrm>
                <a:off x="536571" y="5228750"/>
                <a:ext cx="11328365" cy="702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Soundness (integrity): </a:t>
                </a:r>
                <a:r>
                  <a:rPr lang="en-US" sz="2800" dirty="0" err="1"/>
                  <a:t>Pr</a:t>
                </a:r>
                <a:r>
                  <a:rPr lang="en-US" sz="2800" dirty="0"/>
                  <a:t> [verification is </a:t>
                </a:r>
                <a:r>
                  <a:rPr lang="en-US" sz="2800" b="1" dirty="0">
                    <a:solidFill>
                      <a:srgbClr val="00B05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 </a:t>
                </a:r>
                <a:r>
                  <a:rPr lang="en-US" sz="2200" dirty="0">
                    <a:solidFill>
                      <a:srgbClr val="0070C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and</a:t>
                </a:r>
                <a:r>
                  <a:rPr lang="en-US" sz="2800" dirty="0">
                    <a:solidFill>
                      <a:srgbClr val="0070C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800" dirty="0">
                    <a:latin typeface="Georgia" panose="02040502050405020303" pitchFamily="18" charset="0"/>
                    <a:sym typeface="Wingdings" panose="05000000000000000000" pitchFamily="2" charset="2"/>
                  </a:rPr>
                  <a:t>result ≠ </a:t>
                </a:r>
                <a:r>
                  <a:rPr lang="en-US" sz="2800" i="1" dirty="0">
                    <a:latin typeface="Georgia" panose="02040502050405020303" pitchFamily="18" charset="0"/>
                    <a:sym typeface="Wingdings" panose="05000000000000000000" pitchFamily="2" charset="2"/>
                  </a:rPr>
                  <a:t>C</a:t>
                </a:r>
                <a:r>
                  <a:rPr lang="en-US" sz="2800" dirty="0">
                    <a:latin typeface="Georgia" panose="02040502050405020303" pitchFamily="18" charset="0"/>
                    <a:sym typeface="Wingdings" panose="05000000000000000000" pitchFamily="2" charset="2"/>
                  </a:rPr>
                  <a:t>(data)</a:t>
                </a:r>
                <a:r>
                  <a:rPr lang="en-US" sz="2800" dirty="0"/>
                  <a:t>]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baseline="30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B53C9D-33E9-448F-83FB-454C2AD09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71" y="5228750"/>
                <a:ext cx="11328365" cy="702500"/>
              </a:xfrm>
              <a:prstGeom prst="rect">
                <a:avLst/>
              </a:prstGeom>
              <a:blipFill>
                <a:blip r:embed="rId7"/>
                <a:stretch>
                  <a:fillRect l="-1076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B428E7BD-FE85-416F-8475-F7E89AC42DCC}"/>
              </a:ext>
            </a:extLst>
          </p:cNvPr>
          <p:cNvSpPr/>
          <p:nvPr/>
        </p:nvSpPr>
        <p:spPr>
          <a:xfrm>
            <a:off x="4496817" y="1523575"/>
            <a:ext cx="34756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Georgia" panose="02040502050405020303" pitchFamily="18" charset="0"/>
              </a:rPr>
              <a:t>Public computation </a:t>
            </a:r>
            <a:r>
              <a:rPr lang="en-US" sz="2600" i="1" dirty="0">
                <a:latin typeface="Georgia" panose="02040502050405020303" pitchFamily="18" charset="0"/>
              </a:rPr>
              <a:t>C</a:t>
            </a:r>
            <a:endParaRPr lang="en-US" sz="2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45DF26-04A0-492A-A042-98D759AFC139}"/>
              </a:ext>
            </a:extLst>
          </p:cNvPr>
          <p:cNvSpPr txBox="1"/>
          <p:nvPr/>
        </p:nvSpPr>
        <p:spPr>
          <a:xfrm>
            <a:off x="536571" y="5842080"/>
            <a:ext cx="1118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Zero Knowledge (privacy): the proof leaks no information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3AC64D-949E-4672-851A-A2648BEA9A9C}"/>
              </a:ext>
            </a:extLst>
          </p:cNvPr>
          <p:cNvCxnSpPr>
            <a:cxnSpLocks/>
          </p:cNvCxnSpPr>
          <p:nvPr/>
        </p:nvCxnSpPr>
        <p:spPr>
          <a:xfrm flipV="1">
            <a:off x="2727886" y="3837709"/>
            <a:ext cx="5021423" cy="22401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26C7C97-470F-43CE-B480-013859499516}"/>
              </a:ext>
            </a:extLst>
          </p:cNvPr>
          <p:cNvSpPr txBox="1"/>
          <p:nvPr/>
        </p:nvSpPr>
        <p:spPr>
          <a:xfrm>
            <a:off x="536571" y="4770276"/>
            <a:ext cx="956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Correctness: honest prover, verification is </a:t>
            </a:r>
            <a:r>
              <a:rPr lang="en-US" sz="2800" b="1" dirty="0">
                <a:solidFill>
                  <a:srgbClr val="00B05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C39B212-D330-4766-BC00-9AC698D054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73" y="1234693"/>
            <a:ext cx="704254" cy="7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0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5" grpId="0"/>
      <p:bldP spid="16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B6BF-2DAB-4991-A5C2-0897B5F5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measures</a:t>
            </a:r>
          </a:p>
        </p:txBody>
      </p:sp>
      <p:pic>
        <p:nvPicPr>
          <p:cNvPr id="4" name="Picture 2" descr="Image result for proof">
            <a:extLst>
              <a:ext uri="{FF2B5EF4-FFF2-40B4-BE49-F238E27FC236}">
                <a16:creationId xmlns:a16="http://schemas.microsoft.com/office/drawing/2014/main" id="{A31F326E-A458-4CBF-9096-C9A51A64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72" y="3200299"/>
            <a:ext cx="1669874" cy="7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7">
            <a:extLst>
              <a:ext uri="{FF2B5EF4-FFF2-40B4-BE49-F238E27FC236}">
                <a16:creationId xmlns:a16="http://schemas.microsoft.com/office/drawing/2014/main" id="{BCF8A575-5458-4C9C-9E6A-B0641B752BDB}"/>
              </a:ext>
            </a:extLst>
          </p:cNvPr>
          <p:cNvSpPr/>
          <p:nvPr/>
        </p:nvSpPr>
        <p:spPr>
          <a:xfrm rot="10800000">
            <a:off x="4006305" y="2915112"/>
            <a:ext cx="4456656" cy="16661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827A6-CC2A-49AD-AAF3-4E3BF1ECC70C}"/>
              </a:ext>
            </a:extLst>
          </p:cNvPr>
          <p:cNvSpPr txBox="1"/>
          <p:nvPr/>
        </p:nvSpPr>
        <p:spPr>
          <a:xfrm>
            <a:off x="1936087" y="2308215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0DA60-C0AB-4E65-ABC3-45E3DCB94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216" y="2823279"/>
            <a:ext cx="1917520" cy="167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4A1AC4-699A-4A11-B2BB-4BAC16F44341}"/>
              </a:ext>
            </a:extLst>
          </p:cNvPr>
          <p:cNvSpPr txBox="1"/>
          <p:nvPr/>
        </p:nvSpPr>
        <p:spPr>
          <a:xfrm>
            <a:off x="8730482" y="2282800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34F65B-84F5-40D5-A8CA-334F557A9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456" y="2192702"/>
            <a:ext cx="1294278" cy="1485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4540D-3059-446D-A6F5-49B28FA55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255" y="2954974"/>
            <a:ext cx="689498" cy="10417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551C8A-2A9A-468B-98B5-311AE886E3F5}"/>
              </a:ext>
            </a:extLst>
          </p:cNvPr>
          <p:cNvSpPr txBox="1"/>
          <p:nvPr/>
        </p:nvSpPr>
        <p:spPr>
          <a:xfrm>
            <a:off x="10335181" y="1769797"/>
            <a:ext cx="168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secret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A8FD5B-86B7-446D-A7F1-94D60E748BF7}"/>
              </a:ext>
            </a:extLst>
          </p:cNvPr>
          <p:cNvSpPr txBox="1"/>
          <p:nvPr/>
        </p:nvSpPr>
        <p:spPr>
          <a:xfrm>
            <a:off x="4466566" y="3276477"/>
            <a:ext cx="297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eorgia" panose="02040502050405020303" pitchFamily="18" charset="0"/>
              </a:rPr>
              <a:t>C</a:t>
            </a:r>
            <a:r>
              <a:rPr lang="en-US" sz="2400" dirty="0">
                <a:latin typeface="Georgia" panose="02040502050405020303" pitchFamily="18" charset="0"/>
              </a:rPr>
              <a:t>(data) = result   +</a:t>
            </a:r>
            <a:endParaRPr lang="en-US" sz="2400" i="1" dirty="0"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34559-FDD2-46D5-B06E-174BE59C710C}"/>
              </a:ext>
            </a:extLst>
          </p:cNvPr>
          <p:cNvSpPr txBox="1"/>
          <p:nvPr/>
        </p:nvSpPr>
        <p:spPr>
          <a:xfrm>
            <a:off x="816640" y="4113173"/>
            <a:ext cx="378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Verification: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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64EE46-BA85-4E79-9173-2E571653DE75}"/>
              </a:ext>
            </a:extLst>
          </p:cNvPr>
          <p:cNvSpPr/>
          <p:nvPr/>
        </p:nvSpPr>
        <p:spPr>
          <a:xfrm>
            <a:off x="4496817" y="1523575"/>
            <a:ext cx="34756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Georgia" panose="02040502050405020303" pitchFamily="18" charset="0"/>
              </a:rPr>
              <a:t>Public computation </a:t>
            </a:r>
            <a:r>
              <a:rPr lang="en-US" sz="2600" i="1" dirty="0">
                <a:latin typeface="Georgia" panose="02040502050405020303" pitchFamily="18" charset="0"/>
              </a:rPr>
              <a:t>C</a:t>
            </a:r>
            <a:endParaRPr lang="en-US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EBDFB7-3C48-455B-8765-10A68D73A798}"/>
              </a:ext>
            </a:extLst>
          </p:cNvPr>
          <p:cNvSpPr txBox="1"/>
          <p:nvPr/>
        </p:nvSpPr>
        <p:spPr>
          <a:xfrm>
            <a:off x="8795502" y="5168390"/>
            <a:ext cx="21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prover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9EBCF3-8A7D-461F-A033-552C11B79A0E}"/>
              </a:ext>
            </a:extLst>
          </p:cNvPr>
          <p:cNvSpPr txBox="1"/>
          <p:nvPr/>
        </p:nvSpPr>
        <p:spPr>
          <a:xfrm>
            <a:off x="4770324" y="4495227"/>
            <a:ext cx="393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proof size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6F06A6-8767-48A2-AC39-1BF47E60ECDF}"/>
              </a:ext>
            </a:extLst>
          </p:cNvPr>
          <p:cNvSpPr txBox="1"/>
          <p:nvPr/>
        </p:nvSpPr>
        <p:spPr>
          <a:xfrm>
            <a:off x="1456681" y="4989141"/>
            <a:ext cx="331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verifier time</a:t>
            </a:r>
          </a:p>
        </p:txBody>
      </p:sp>
      <p:sp>
        <p:nvSpPr>
          <p:cNvPr id="21" name="Line Callout 1 66">
            <a:extLst>
              <a:ext uri="{FF2B5EF4-FFF2-40B4-BE49-F238E27FC236}">
                <a16:creationId xmlns:a16="http://schemas.microsoft.com/office/drawing/2014/main" id="{A1F94A9D-B0C3-4EBA-A699-1F06DA21BBCA}"/>
              </a:ext>
            </a:extLst>
          </p:cNvPr>
          <p:cNvSpPr/>
          <p:nvPr/>
        </p:nvSpPr>
        <p:spPr>
          <a:xfrm>
            <a:off x="1313159" y="4125684"/>
            <a:ext cx="2967369" cy="492125"/>
          </a:xfrm>
          <a:prstGeom prst="borderCallout1">
            <a:avLst>
              <a:gd name="adj1" fmla="val 101732"/>
              <a:gd name="adj2" fmla="val 61911"/>
              <a:gd name="adj3" fmla="val 178173"/>
              <a:gd name="adj4" fmla="val 63203"/>
            </a:avLst>
          </a:prstGeom>
          <a:noFill/>
          <a:ln w="28575" cmpd="sng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2" name="Line Callout 1 61">
            <a:extLst>
              <a:ext uri="{FF2B5EF4-FFF2-40B4-BE49-F238E27FC236}">
                <a16:creationId xmlns:a16="http://schemas.microsoft.com/office/drawing/2014/main" id="{5B908E5A-5C48-407F-878A-A7560ADA3099}"/>
              </a:ext>
            </a:extLst>
          </p:cNvPr>
          <p:cNvSpPr/>
          <p:nvPr/>
        </p:nvSpPr>
        <p:spPr>
          <a:xfrm>
            <a:off x="7148087" y="3264515"/>
            <a:ext cx="1056443" cy="606416"/>
          </a:xfrm>
          <a:prstGeom prst="borderCallout1">
            <a:avLst>
              <a:gd name="adj1" fmla="val 100538"/>
              <a:gd name="adj2" fmla="val 59714"/>
              <a:gd name="adj3" fmla="val 194303"/>
              <a:gd name="adj4" fmla="val -32178"/>
            </a:avLst>
          </a:prstGeom>
          <a:noFill/>
          <a:ln w="28575" cmpd="sng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3" name="Line Callout 1 65">
            <a:extLst>
              <a:ext uri="{FF2B5EF4-FFF2-40B4-BE49-F238E27FC236}">
                <a16:creationId xmlns:a16="http://schemas.microsoft.com/office/drawing/2014/main" id="{A7F9BA52-8A60-46FD-B505-0A0C650D2A18}"/>
              </a:ext>
            </a:extLst>
          </p:cNvPr>
          <p:cNvSpPr/>
          <p:nvPr/>
        </p:nvSpPr>
        <p:spPr>
          <a:xfrm>
            <a:off x="8399981" y="2185494"/>
            <a:ext cx="2103049" cy="2277484"/>
          </a:xfrm>
          <a:prstGeom prst="borderCallout1">
            <a:avLst>
              <a:gd name="adj1" fmla="val 101064"/>
              <a:gd name="adj2" fmla="val 66188"/>
              <a:gd name="adj3" fmla="val 131692"/>
              <a:gd name="adj4" fmla="val 71398"/>
            </a:avLst>
          </a:prstGeom>
          <a:noFill/>
          <a:ln w="28575" cmpd="sng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E1DE-F6BD-4A55-894A-C4CCF958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780B3-019F-4F6C-A02D-6DEAC83E5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is ZKP?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History of ZKP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Why ZKP? Applications in blockchains and cryptocurrencies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Privacy-preserving cryptocurrency (</a:t>
            </a:r>
            <a:r>
              <a:rPr lang="en-US" dirty="0" err="1"/>
              <a:t>Zcash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Scalability (</a:t>
            </a:r>
            <a:r>
              <a:rPr lang="en-US" dirty="0" err="1"/>
              <a:t>zkRollup</a:t>
            </a:r>
            <a:r>
              <a:rPr lang="en-US" dirty="0"/>
              <a:t>) – Prof. Eli Ben-</a:t>
            </a:r>
            <a:r>
              <a:rPr lang="en-US" dirty="0" err="1"/>
              <a:t>Sasson</a:t>
            </a:r>
            <a:r>
              <a:rPr lang="en-US" dirty="0"/>
              <a:t> next lecture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How to build ZKP?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Construction of general-purpose zero-knowledge proofs from interactive proofs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9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D512C-26C2-499B-8AFE-77469340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paper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D781BD-FA91-44A1-8DAE-EDBD6C822C36}"/>
              </a:ext>
            </a:extLst>
          </p:cNvPr>
          <p:cNvSpPr/>
          <p:nvPr/>
        </p:nvSpPr>
        <p:spPr>
          <a:xfrm>
            <a:off x="504244" y="1710729"/>
            <a:ext cx="110472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A1A1F"/>
                </a:solidFill>
                <a:latin typeface="+mj-lt"/>
              </a:rPr>
              <a:t>The Knowledge Complexity of Interactive Proof Systems, 1985</a:t>
            </a:r>
          </a:p>
          <a:p>
            <a:pPr algn="ctr"/>
            <a:endParaRPr lang="en-US" sz="2400" dirty="0">
              <a:solidFill>
                <a:srgbClr val="1A1A1F"/>
              </a:solidFill>
              <a:latin typeface="+mj-lt"/>
            </a:endParaRPr>
          </a:p>
        </p:txBody>
      </p:sp>
      <p:pic>
        <p:nvPicPr>
          <p:cNvPr id="5" name="Picture 2" descr="Shafi Goldwasser appointed director of the Simons Institute for the Theory  of Computing | Berkeley News">
            <a:extLst>
              <a:ext uri="{FF2B5EF4-FFF2-40B4-BE49-F238E27FC236}">
                <a16:creationId xmlns:a16="http://schemas.microsoft.com/office/drawing/2014/main" id="{DCB8BE4D-16DE-485D-B02C-38ECFE4BC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29" y="3642732"/>
            <a:ext cx="2370330" cy="15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85D6E4-30C5-4398-9DD9-89426702648C}"/>
              </a:ext>
            </a:extLst>
          </p:cNvPr>
          <p:cNvSpPr txBox="1"/>
          <p:nvPr/>
        </p:nvSpPr>
        <p:spPr>
          <a:xfrm>
            <a:off x="1966315" y="2661341"/>
            <a:ext cx="8478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1A1A1F"/>
                </a:solidFill>
              </a:rPr>
              <a:t>Shafi</a:t>
            </a:r>
            <a:r>
              <a:rPr lang="en-US" sz="2400" dirty="0">
                <a:solidFill>
                  <a:srgbClr val="1A1A1F"/>
                </a:solidFill>
              </a:rPr>
              <a:t> Goldwasser         Silvio </a:t>
            </a:r>
            <a:r>
              <a:rPr lang="en-US" sz="2400" dirty="0" err="1">
                <a:solidFill>
                  <a:srgbClr val="1A1A1F"/>
                </a:solidFill>
              </a:rPr>
              <a:t>Micali</a:t>
            </a:r>
            <a:r>
              <a:rPr lang="en-US" sz="2400" dirty="0">
                <a:solidFill>
                  <a:srgbClr val="1A1A1F"/>
                </a:solidFill>
              </a:rPr>
              <a:t>         Charles </a:t>
            </a:r>
            <a:r>
              <a:rPr lang="en-US" sz="2400" dirty="0" err="1">
                <a:solidFill>
                  <a:srgbClr val="1A1A1F"/>
                </a:solidFill>
              </a:rPr>
              <a:t>Rackoff</a:t>
            </a:r>
            <a:r>
              <a:rPr lang="en-US" sz="2400" dirty="0">
                <a:solidFill>
                  <a:srgbClr val="1A1A1F"/>
                </a:solidFill>
              </a:rPr>
              <a:t> </a:t>
            </a:r>
          </a:p>
        </p:txBody>
      </p:sp>
      <p:pic>
        <p:nvPicPr>
          <p:cNvPr id="7" name="Picture 4" descr="From Our Founder | Algorand">
            <a:extLst>
              <a:ext uri="{FF2B5EF4-FFF2-40B4-BE49-F238E27FC236}">
                <a16:creationId xmlns:a16="http://schemas.microsoft.com/office/drawing/2014/main" id="{9D5EA479-704F-4C9E-B2B5-A1632E4A6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69" y="3642732"/>
            <a:ext cx="2193074" cy="16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harles Rackoff, 2011 IACR Fellow">
            <a:extLst>
              <a:ext uri="{FF2B5EF4-FFF2-40B4-BE49-F238E27FC236}">
                <a16:creationId xmlns:a16="http://schemas.microsoft.com/office/drawing/2014/main" id="{9E5AC74F-0F26-4F7D-93E8-245EEDD3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05" y="3642732"/>
            <a:ext cx="1774554" cy="17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56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08C5-523E-412E-8EC5-FFA594B1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Merkle hash tree </a:t>
            </a:r>
            <a:r>
              <a:rPr lang="en-US" sz="3200" dirty="0">
                <a:solidFill>
                  <a:srgbClr val="0070C0"/>
                </a:solidFill>
              </a:rPr>
              <a:t>(Ralph Merkle, 1988)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A9DBB-07A2-4A1C-B155-DF7D78EC4501}"/>
              </a:ext>
            </a:extLst>
          </p:cNvPr>
          <p:cNvSpPr/>
          <p:nvPr/>
        </p:nvSpPr>
        <p:spPr>
          <a:xfrm>
            <a:off x="7946693" y="6217333"/>
            <a:ext cx="502920" cy="4833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6238D6-2102-4B95-8447-660128D4DC78}"/>
              </a:ext>
            </a:extLst>
          </p:cNvPr>
          <p:cNvSpPr/>
          <p:nvPr/>
        </p:nvSpPr>
        <p:spPr>
          <a:xfrm>
            <a:off x="9261146" y="4838816"/>
            <a:ext cx="1332410" cy="4833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F4FE19-A985-4A7F-AA28-9B1AE196CA3E}"/>
              </a:ext>
            </a:extLst>
          </p:cNvPr>
          <p:cNvSpPr/>
          <p:nvPr/>
        </p:nvSpPr>
        <p:spPr>
          <a:xfrm>
            <a:off x="6957237" y="5460052"/>
            <a:ext cx="923265" cy="4833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72B0BB-0F1B-4C87-9E46-D479FA2BC424}"/>
              </a:ext>
            </a:extLst>
          </p:cNvPr>
          <p:cNvSpPr/>
          <p:nvPr/>
        </p:nvSpPr>
        <p:spPr>
          <a:xfrm>
            <a:off x="8449616" y="6217380"/>
            <a:ext cx="502920" cy="4833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693334-CBFA-41C0-A17F-82CDB560D77E}"/>
              </a:ext>
            </a:extLst>
          </p:cNvPr>
          <p:cNvSpPr txBox="1"/>
          <p:nvPr/>
        </p:nvSpPr>
        <p:spPr>
          <a:xfrm>
            <a:off x="1218324" y="3505336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root hash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39CC3A-F63A-4598-B975-8B2322CEBCE6}"/>
              </a:ext>
            </a:extLst>
          </p:cNvPr>
          <p:cNvSpPr txBox="1"/>
          <p:nvPr/>
        </p:nvSpPr>
        <p:spPr>
          <a:xfrm>
            <a:off x="5062031" y="2060152"/>
            <a:ext cx="173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element</a:t>
            </a:r>
          </a:p>
        </p:txBody>
      </p:sp>
      <p:sp>
        <p:nvSpPr>
          <p:cNvPr id="14" name="Right Arrow 78">
            <a:extLst>
              <a:ext uri="{FF2B5EF4-FFF2-40B4-BE49-F238E27FC236}">
                <a16:creationId xmlns:a16="http://schemas.microsoft.com/office/drawing/2014/main" id="{AC856DD9-DE26-406E-B324-320C3E58FB9F}"/>
              </a:ext>
            </a:extLst>
          </p:cNvPr>
          <p:cNvSpPr/>
          <p:nvPr/>
        </p:nvSpPr>
        <p:spPr>
          <a:xfrm rot="10800000">
            <a:off x="3674258" y="2828472"/>
            <a:ext cx="3995544" cy="199337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5" name="Right Arrow 100">
            <a:extLst>
              <a:ext uri="{FF2B5EF4-FFF2-40B4-BE49-F238E27FC236}">
                <a16:creationId xmlns:a16="http://schemas.microsoft.com/office/drawing/2014/main" id="{59BE69E5-2AFA-4153-8487-36FC3741687C}"/>
              </a:ext>
            </a:extLst>
          </p:cNvPr>
          <p:cNvSpPr/>
          <p:nvPr/>
        </p:nvSpPr>
        <p:spPr>
          <a:xfrm>
            <a:off x="3674258" y="2516662"/>
            <a:ext cx="3995544" cy="199337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F480D3-9B6F-4CF4-8BA0-8B28DBCFAD0F}"/>
              </a:ext>
            </a:extLst>
          </p:cNvPr>
          <p:cNvSpPr/>
          <p:nvPr/>
        </p:nvSpPr>
        <p:spPr>
          <a:xfrm>
            <a:off x="4268292" y="3120436"/>
            <a:ext cx="502920" cy="483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3E58DF-F632-4B5E-A286-506532EDB941}"/>
              </a:ext>
            </a:extLst>
          </p:cNvPr>
          <p:cNvSpPr txBox="1"/>
          <p:nvPr/>
        </p:nvSpPr>
        <p:spPr>
          <a:xfrm>
            <a:off x="6155901" y="3756063"/>
            <a:ext cx="139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proof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9174F4-D2FA-42B7-B572-B8720BF9AF6B}"/>
              </a:ext>
            </a:extLst>
          </p:cNvPr>
          <p:cNvSpPr txBox="1"/>
          <p:nvPr/>
        </p:nvSpPr>
        <p:spPr>
          <a:xfrm>
            <a:off x="3817624" y="3711647"/>
            <a:ext cx="139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result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976439-481A-461C-8A87-DFBED8540194}"/>
              </a:ext>
            </a:extLst>
          </p:cNvPr>
          <p:cNvGrpSpPr/>
          <p:nvPr/>
        </p:nvGrpSpPr>
        <p:grpSpPr>
          <a:xfrm>
            <a:off x="6940856" y="6211119"/>
            <a:ext cx="4023363" cy="483325"/>
            <a:chOff x="799012" y="4643846"/>
            <a:chExt cx="4023363" cy="48332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6741E3A-A823-4039-BFE0-7C7E0B8CA0A0}"/>
                </a:ext>
              </a:extLst>
            </p:cNvPr>
            <p:cNvSpPr/>
            <p:nvPr/>
          </p:nvSpPr>
          <p:spPr>
            <a:xfrm>
              <a:off x="799012" y="4643846"/>
              <a:ext cx="502920" cy="483325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FDB9768-B798-4EB2-B769-93092B8B81A9}"/>
                </a:ext>
              </a:extLst>
            </p:cNvPr>
            <p:cNvSpPr/>
            <p:nvPr/>
          </p:nvSpPr>
          <p:spPr>
            <a:xfrm>
              <a:off x="1301932" y="4643846"/>
              <a:ext cx="502920" cy="483325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421912-1915-4787-8C96-6844BD99222C}"/>
                </a:ext>
              </a:extLst>
            </p:cNvPr>
            <p:cNvSpPr/>
            <p:nvPr/>
          </p:nvSpPr>
          <p:spPr>
            <a:xfrm>
              <a:off x="1804852" y="4643846"/>
              <a:ext cx="502920" cy="483325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D5FDAF-B803-4D8D-B9CC-D5BD47415191}"/>
                </a:ext>
              </a:extLst>
            </p:cNvPr>
            <p:cNvSpPr/>
            <p:nvPr/>
          </p:nvSpPr>
          <p:spPr>
            <a:xfrm>
              <a:off x="2307772" y="4643846"/>
              <a:ext cx="502920" cy="483325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3AB9174-4719-4BBE-80EB-88FDC35ED40D}"/>
                </a:ext>
              </a:extLst>
            </p:cNvPr>
            <p:cNvSpPr/>
            <p:nvPr/>
          </p:nvSpPr>
          <p:spPr>
            <a:xfrm>
              <a:off x="2810695" y="4643846"/>
              <a:ext cx="502920" cy="483325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FFFB885-5553-4119-8FF2-11AA8C5D41E6}"/>
                </a:ext>
              </a:extLst>
            </p:cNvPr>
            <p:cNvSpPr/>
            <p:nvPr/>
          </p:nvSpPr>
          <p:spPr>
            <a:xfrm>
              <a:off x="3313615" y="4643846"/>
              <a:ext cx="502920" cy="483325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425B7F7-941B-4CC7-8382-C2D7C129CAFA}"/>
                </a:ext>
              </a:extLst>
            </p:cNvPr>
            <p:cNvSpPr/>
            <p:nvPr/>
          </p:nvSpPr>
          <p:spPr>
            <a:xfrm>
              <a:off x="3816535" y="4643846"/>
              <a:ext cx="502920" cy="483325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D814EE0-6D51-48EE-978F-7E1BEB7DA085}"/>
                </a:ext>
              </a:extLst>
            </p:cNvPr>
            <p:cNvSpPr/>
            <p:nvPr/>
          </p:nvSpPr>
          <p:spPr>
            <a:xfrm>
              <a:off x="4319455" y="4643846"/>
              <a:ext cx="502920" cy="483325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baseline="-25000" dirty="0">
                  <a:solidFill>
                    <a:schemeClr val="tx1"/>
                  </a:solidFill>
                </a:rPr>
                <a:t>8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336BA8D-F8AC-4C3E-939C-2691AFF397E8}"/>
              </a:ext>
            </a:extLst>
          </p:cNvPr>
          <p:cNvSpPr/>
          <p:nvPr/>
        </p:nvSpPr>
        <p:spPr>
          <a:xfrm>
            <a:off x="6953292" y="5451974"/>
            <a:ext cx="927211" cy="48332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H(a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,a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99332F-30FC-493E-AE13-1A5AF03E9EA2}"/>
              </a:ext>
            </a:extLst>
          </p:cNvPr>
          <p:cNvSpPr/>
          <p:nvPr/>
        </p:nvSpPr>
        <p:spPr>
          <a:xfrm>
            <a:off x="7991561" y="5451974"/>
            <a:ext cx="927211" cy="48332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H(a</a:t>
            </a:r>
            <a:r>
              <a:rPr lang="en-US" sz="1600" baseline="-25000" dirty="0">
                <a:solidFill>
                  <a:schemeClr val="tx1"/>
                </a:solidFill>
              </a:rPr>
              <a:t>3</a:t>
            </a:r>
            <a:r>
              <a:rPr lang="en-US" sz="1600" dirty="0">
                <a:solidFill>
                  <a:schemeClr val="tx1"/>
                </a:solidFill>
              </a:rPr>
              <a:t>,a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99994D-84A5-4FC0-8FB2-12F827A1640C}"/>
              </a:ext>
            </a:extLst>
          </p:cNvPr>
          <p:cNvSpPr/>
          <p:nvPr/>
        </p:nvSpPr>
        <p:spPr>
          <a:xfrm>
            <a:off x="9002366" y="5451975"/>
            <a:ext cx="927211" cy="48332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H(a</a:t>
            </a:r>
            <a:r>
              <a:rPr lang="en-US" sz="1600" baseline="-25000" dirty="0">
                <a:solidFill>
                  <a:schemeClr val="tx1"/>
                </a:solidFill>
              </a:rPr>
              <a:t>5</a:t>
            </a:r>
            <a:r>
              <a:rPr lang="en-US" sz="1600" dirty="0">
                <a:solidFill>
                  <a:schemeClr val="tx1"/>
                </a:solidFill>
              </a:rPr>
              <a:t>,a</a:t>
            </a:r>
            <a:r>
              <a:rPr lang="en-US" sz="1600" baseline="-25000" dirty="0">
                <a:solidFill>
                  <a:schemeClr val="tx1"/>
                </a:solidFill>
              </a:rPr>
              <a:t>6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117279-8A7B-47CB-98A1-10A91AF6C8B3}"/>
              </a:ext>
            </a:extLst>
          </p:cNvPr>
          <p:cNvSpPr/>
          <p:nvPr/>
        </p:nvSpPr>
        <p:spPr>
          <a:xfrm>
            <a:off x="9977729" y="5451974"/>
            <a:ext cx="927211" cy="48332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H(a</a:t>
            </a:r>
            <a:r>
              <a:rPr lang="en-US" sz="1600" baseline="-25000" dirty="0">
                <a:solidFill>
                  <a:schemeClr val="tx1"/>
                </a:solidFill>
              </a:rPr>
              <a:t>7</a:t>
            </a:r>
            <a:r>
              <a:rPr lang="en-US" sz="1600" dirty="0">
                <a:solidFill>
                  <a:schemeClr val="tx1"/>
                </a:solidFill>
              </a:rPr>
              <a:t>,a</a:t>
            </a:r>
            <a:r>
              <a:rPr lang="en-US" sz="1600" baseline="-25000" dirty="0">
                <a:solidFill>
                  <a:schemeClr val="tx1"/>
                </a:solidFill>
              </a:rPr>
              <a:t>8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74E38F-D8D1-4687-B176-A3ACBB1CBE1E}"/>
              </a:ext>
            </a:extLst>
          </p:cNvPr>
          <p:cNvSpPr/>
          <p:nvPr/>
        </p:nvSpPr>
        <p:spPr>
          <a:xfrm>
            <a:off x="7290625" y="4838817"/>
            <a:ext cx="1332411" cy="48332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H(H</a:t>
            </a:r>
            <a:r>
              <a:rPr lang="en-US" sz="1600" baseline="-25000" dirty="0">
                <a:solidFill>
                  <a:schemeClr val="tx1"/>
                </a:solidFill>
              </a:rPr>
              <a:t>1,2</a:t>
            </a:r>
            <a:r>
              <a:rPr lang="en-US" sz="1600" dirty="0">
                <a:solidFill>
                  <a:schemeClr val="tx1"/>
                </a:solidFill>
              </a:rPr>
              <a:t>,H</a:t>
            </a:r>
            <a:r>
              <a:rPr lang="en-US" sz="1600" baseline="-25000" dirty="0">
                <a:solidFill>
                  <a:schemeClr val="tx1"/>
                </a:solidFill>
              </a:rPr>
              <a:t>3,4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D7EAC4-9268-45EC-871A-60013D3D280C}"/>
              </a:ext>
            </a:extLst>
          </p:cNvPr>
          <p:cNvSpPr/>
          <p:nvPr/>
        </p:nvSpPr>
        <p:spPr>
          <a:xfrm>
            <a:off x="9263371" y="4838817"/>
            <a:ext cx="1332411" cy="48332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H(H</a:t>
            </a:r>
            <a:r>
              <a:rPr lang="en-US" sz="1600" baseline="-25000" dirty="0">
                <a:solidFill>
                  <a:schemeClr val="tx1"/>
                </a:solidFill>
              </a:rPr>
              <a:t>5,6</a:t>
            </a:r>
            <a:r>
              <a:rPr lang="en-US" sz="1600" dirty="0">
                <a:solidFill>
                  <a:schemeClr val="tx1"/>
                </a:solidFill>
              </a:rPr>
              <a:t>,H</a:t>
            </a:r>
            <a:r>
              <a:rPr lang="en-US" sz="1600" baseline="-25000" dirty="0">
                <a:solidFill>
                  <a:schemeClr val="tx1"/>
                </a:solidFill>
              </a:rPr>
              <a:t>7,8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0C495-9305-4D02-9976-1D1EFE5317E3}"/>
              </a:ext>
            </a:extLst>
          </p:cNvPr>
          <p:cNvSpPr/>
          <p:nvPr/>
        </p:nvSpPr>
        <p:spPr>
          <a:xfrm>
            <a:off x="8102935" y="4217582"/>
            <a:ext cx="1691399" cy="48332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H(H</a:t>
            </a:r>
            <a:r>
              <a:rPr lang="en-US" sz="1600" baseline="-25000" dirty="0">
                <a:solidFill>
                  <a:schemeClr val="tx1"/>
                </a:solidFill>
              </a:rPr>
              <a:t>1,2,3,4</a:t>
            </a:r>
            <a:r>
              <a:rPr lang="en-US" sz="1600" dirty="0">
                <a:solidFill>
                  <a:schemeClr val="tx1"/>
                </a:solidFill>
              </a:rPr>
              <a:t>,H</a:t>
            </a:r>
            <a:r>
              <a:rPr lang="en-US" sz="1600" baseline="-25000" dirty="0">
                <a:solidFill>
                  <a:schemeClr val="tx1"/>
                </a:solidFill>
              </a:rPr>
              <a:t>5,6,7,8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FAAF15-2BC4-477F-8D6A-56D2B62AB2A0}"/>
              </a:ext>
            </a:extLst>
          </p:cNvPr>
          <p:cNvCxnSpPr>
            <a:stCxn id="42" idx="0"/>
          </p:cNvCxnSpPr>
          <p:nvPr/>
        </p:nvCxnSpPr>
        <p:spPr>
          <a:xfrm flipV="1">
            <a:off x="7192316" y="5935299"/>
            <a:ext cx="98309" cy="275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4A26FE-CBB7-46D0-96B6-A5C7243C68A7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7563455" y="5935299"/>
            <a:ext cx="131781" cy="275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0215A4-6C35-4D5C-93F5-B2D4AFB8824B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8198156" y="5935299"/>
            <a:ext cx="76200" cy="275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202E20-4E88-4395-BC56-1644068286CA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8651922" y="5935299"/>
            <a:ext cx="49154" cy="275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D737B2-7836-4517-BC68-C5549948C798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9203999" y="5935299"/>
            <a:ext cx="59372" cy="275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6CE374-17F8-41A1-8037-0FF428AC7D86}"/>
              </a:ext>
            </a:extLst>
          </p:cNvPr>
          <p:cNvCxnSpPr>
            <a:cxnSpLocks/>
            <a:stCxn id="47" idx="0"/>
          </p:cNvCxnSpPr>
          <p:nvPr/>
        </p:nvCxnSpPr>
        <p:spPr>
          <a:xfrm flipH="1" flipV="1">
            <a:off x="9657093" y="5935299"/>
            <a:ext cx="49826" cy="275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064A8F-EB3A-4BF4-8A92-6E9358FF66D7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10209839" y="5935299"/>
            <a:ext cx="72015" cy="275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C339D4D-D00A-49B6-975E-A552216437A5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0595782" y="5929812"/>
            <a:ext cx="116977" cy="281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71EF7C-A1DD-4257-8B49-15AD0947BA9B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7416898" y="5310858"/>
            <a:ext cx="265902" cy="141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91C1E51-1117-41A3-AB0A-CD33264FB881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8226958" y="5322142"/>
            <a:ext cx="228209" cy="129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EA3B83-4316-42BC-8CA1-7E7C36CD97CB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9465972" y="5322142"/>
            <a:ext cx="142969" cy="1298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B83F13-BEAB-47AA-9988-49E4092B7F4C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156141" y="5322142"/>
            <a:ext cx="285194" cy="129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74FF32-0F6E-4B24-B72E-D5B4F88356B6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7956831" y="4700907"/>
            <a:ext cx="663980" cy="137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E17AB9D-FD89-400A-B719-8E6EFCB215DA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9272295" y="4700907"/>
            <a:ext cx="657282" cy="137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6D81C76-5763-494D-8D0D-D06C13EC0FCC}"/>
              </a:ext>
            </a:extLst>
          </p:cNvPr>
          <p:cNvSpPr/>
          <p:nvPr/>
        </p:nvSpPr>
        <p:spPr>
          <a:xfrm>
            <a:off x="5369098" y="3130529"/>
            <a:ext cx="502920" cy="483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82F3BE3-A763-4B93-A7AF-979D31C97190}"/>
              </a:ext>
            </a:extLst>
          </p:cNvPr>
          <p:cNvSpPr/>
          <p:nvPr/>
        </p:nvSpPr>
        <p:spPr>
          <a:xfrm>
            <a:off x="5937402" y="3130529"/>
            <a:ext cx="927211" cy="483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H(a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,a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05FBDF3-5716-4803-8343-26AD2D3D830D}"/>
              </a:ext>
            </a:extLst>
          </p:cNvPr>
          <p:cNvSpPr/>
          <p:nvPr/>
        </p:nvSpPr>
        <p:spPr>
          <a:xfrm>
            <a:off x="6941945" y="3134828"/>
            <a:ext cx="1332411" cy="483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H(H</a:t>
            </a:r>
            <a:r>
              <a:rPr lang="en-US" sz="1600" baseline="-25000" dirty="0">
                <a:solidFill>
                  <a:schemeClr val="tx1"/>
                </a:solidFill>
              </a:rPr>
              <a:t>5,6</a:t>
            </a:r>
            <a:r>
              <a:rPr lang="en-US" sz="1600" dirty="0">
                <a:solidFill>
                  <a:schemeClr val="tx1"/>
                </a:solidFill>
              </a:rPr>
              <a:t>,H</a:t>
            </a:r>
            <a:r>
              <a:rPr lang="en-US" sz="1600" baseline="-25000" dirty="0">
                <a:solidFill>
                  <a:schemeClr val="tx1"/>
                </a:solidFill>
              </a:rPr>
              <a:t>7,8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2A685F0-2EA1-40B6-B585-71B60253F593}"/>
              </a:ext>
            </a:extLst>
          </p:cNvPr>
          <p:cNvSpPr/>
          <p:nvPr/>
        </p:nvSpPr>
        <p:spPr>
          <a:xfrm>
            <a:off x="2103561" y="6173201"/>
            <a:ext cx="502920" cy="483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F2861BA-3693-4766-BEF5-C8C221D2C1CA}"/>
              </a:ext>
            </a:extLst>
          </p:cNvPr>
          <p:cNvSpPr/>
          <p:nvPr/>
        </p:nvSpPr>
        <p:spPr>
          <a:xfrm>
            <a:off x="707827" y="5460051"/>
            <a:ext cx="927211" cy="483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H(a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,a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87EC83D-3AFC-4B11-9A6C-076F6D377EE5}"/>
              </a:ext>
            </a:extLst>
          </p:cNvPr>
          <p:cNvSpPr/>
          <p:nvPr/>
        </p:nvSpPr>
        <p:spPr>
          <a:xfrm>
            <a:off x="2819168" y="4811248"/>
            <a:ext cx="1332411" cy="483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H(H</a:t>
            </a:r>
            <a:r>
              <a:rPr lang="en-US" sz="1600" baseline="-25000" dirty="0">
                <a:solidFill>
                  <a:schemeClr val="tx1"/>
                </a:solidFill>
              </a:rPr>
              <a:t>5,6</a:t>
            </a:r>
            <a:r>
              <a:rPr lang="en-US" sz="1600" dirty="0">
                <a:solidFill>
                  <a:schemeClr val="tx1"/>
                </a:solidFill>
              </a:rPr>
              <a:t>,H</a:t>
            </a:r>
            <a:r>
              <a:rPr lang="en-US" sz="1600" baseline="-25000" dirty="0">
                <a:solidFill>
                  <a:schemeClr val="tx1"/>
                </a:solidFill>
              </a:rPr>
              <a:t>7,8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7BB1A1E-46BE-400F-BAAA-BE88BC2B061A}"/>
              </a:ext>
            </a:extLst>
          </p:cNvPr>
          <p:cNvSpPr/>
          <p:nvPr/>
        </p:nvSpPr>
        <p:spPr>
          <a:xfrm>
            <a:off x="1600638" y="6173200"/>
            <a:ext cx="502920" cy="483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F2611D9-2FF8-4F05-A182-BC3E50A88CB9}"/>
              </a:ext>
            </a:extLst>
          </p:cNvPr>
          <p:cNvSpPr/>
          <p:nvPr/>
        </p:nvSpPr>
        <p:spPr>
          <a:xfrm>
            <a:off x="1630276" y="5460043"/>
            <a:ext cx="927211" cy="48332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H(a</a:t>
            </a:r>
            <a:r>
              <a:rPr lang="en-US" sz="1600" baseline="-25000" dirty="0">
                <a:solidFill>
                  <a:schemeClr val="tx1"/>
                </a:solidFill>
              </a:rPr>
              <a:t>3</a:t>
            </a:r>
            <a:r>
              <a:rPr lang="en-US" sz="1600" dirty="0">
                <a:solidFill>
                  <a:schemeClr val="tx1"/>
                </a:solidFill>
              </a:rPr>
              <a:t>,a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4E06E6-CC01-42BE-859A-63FF42B4CD6F}"/>
              </a:ext>
            </a:extLst>
          </p:cNvPr>
          <p:cNvSpPr/>
          <p:nvPr/>
        </p:nvSpPr>
        <p:spPr>
          <a:xfrm>
            <a:off x="930012" y="4809696"/>
            <a:ext cx="1332411" cy="48332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H(H</a:t>
            </a:r>
            <a:r>
              <a:rPr lang="en-US" sz="1600" baseline="-25000" dirty="0">
                <a:solidFill>
                  <a:schemeClr val="tx1"/>
                </a:solidFill>
              </a:rPr>
              <a:t>1,2</a:t>
            </a:r>
            <a:r>
              <a:rPr lang="en-US" sz="1600" dirty="0">
                <a:solidFill>
                  <a:schemeClr val="tx1"/>
                </a:solidFill>
              </a:rPr>
              <a:t>,H</a:t>
            </a:r>
            <a:r>
              <a:rPr lang="en-US" sz="1600" baseline="-25000" dirty="0">
                <a:solidFill>
                  <a:schemeClr val="tx1"/>
                </a:solidFill>
              </a:rPr>
              <a:t>3,4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E02F976-AE08-4177-BD9F-7F3C2F8EBC3A}"/>
              </a:ext>
            </a:extLst>
          </p:cNvPr>
          <p:cNvSpPr/>
          <p:nvPr/>
        </p:nvSpPr>
        <p:spPr>
          <a:xfrm>
            <a:off x="1813424" y="4184742"/>
            <a:ext cx="1691399" cy="48332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H(H</a:t>
            </a:r>
            <a:r>
              <a:rPr lang="en-US" sz="1600" baseline="-25000" dirty="0">
                <a:solidFill>
                  <a:schemeClr val="tx1"/>
                </a:solidFill>
              </a:rPr>
              <a:t>1,2,3,4</a:t>
            </a:r>
            <a:r>
              <a:rPr lang="en-US" sz="1600" dirty="0">
                <a:solidFill>
                  <a:schemeClr val="tx1"/>
                </a:solidFill>
              </a:rPr>
              <a:t>,H</a:t>
            </a:r>
            <a:r>
              <a:rPr lang="en-US" sz="1600" baseline="-25000" dirty="0">
                <a:solidFill>
                  <a:schemeClr val="tx1"/>
                </a:solidFill>
              </a:rPr>
              <a:t>5,6,7,8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A433A23-904C-431D-8A55-C0B075D09BE3}"/>
              </a:ext>
            </a:extLst>
          </p:cNvPr>
          <p:cNvCxnSpPr>
            <a:cxnSpLocks/>
            <a:endCxn id="56" idx="0"/>
          </p:cNvCxnSpPr>
          <p:nvPr/>
        </p:nvCxnSpPr>
        <p:spPr>
          <a:xfrm flipH="1">
            <a:off x="1852098" y="5943360"/>
            <a:ext cx="61064" cy="2298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42B98E1-71C8-4E18-971B-325549F50A2E}"/>
              </a:ext>
            </a:extLst>
          </p:cNvPr>
          <p:cNvCxnSpPr>
            <a:cxnSpLocks/>
            <a:stCxn id="53" idx="0"/>
          </p:cNvCxnSpPr>
          <p:nvPr/>
        </p:nvCxnSpPr>
        <p:spPr>
          <a:xfrm flipH="1" flipV="1">
            <a:off x="2275843" y="5943361"/>
            <a:ext cx="79178" cy="2298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36163E4-931A-41DD-BAE8-9B787C513869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1171433" y="5281745"/>
            <a:ext cx="226372" cy="1783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DBAF391-5DE5-4886-A63D-A521449D1E66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941963" y="5293029"/>
            <a:ext cx="151919" cy="167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0C218FB-6E6B-44ED-9E7F-1D92F3063786}"/>
              </a:ext>
            </a:extLst>
          </p:cNvPr>
          <p:cNvCxnSpPr>
            <a:cxnSpLocks/>
          </p:cNvCxnSpPr>
          <p:nvPr/>
        </p:nvCxnSpPr>
        <p:spPr>
          <a:xfrm flipH="1">
            <a:off x="1671836" y="4671794"/>
            <a:ext cx="663980" cy="137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629E6B9-B458-410D-AE3D-D22551E09A92}"/>
              </a:ext>
            </a:extLst>
          </p:cNvPr>
          <p:cNvCxnSpPr>
            <a:cxnSpLocks/>
          </p:cNvCxnSpPr>
          <p:nvPr/>
        </p:nvCxnSpPr>
        <p:spPr>
          <a:xfrm>
            <a:off x="2987300" y="4671794"/>
            <a:ext cx="657282" cy="1379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A82CF9B-6B2E-4115-B057-1C34FA7DB7BE}"/>
              </a:ext>
            </a:extLst>
          </p:cNvPr>
          <p:cNvCxnSpPr>
            <a:cxnSpLocks/>
            <a:stCxn id="59" idx="0"/>
            <a:endCxn id="12" idx="2"/>
          </p:cNvCxnSpPr>
          <p:nvPr/>
        </p:nvCxnSpPr>
        <p:spPr>
          <a:xfrm flipV="1">
            <a:off x="2659124" y="3874668"/>
            <a:ext cx="107149" cy="31007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EB5EE43-6B1D-4C48-948A-D17A9C55694F}"/>
              </a:ext>
            </a:extLst>
          </p:cNvPr>
          <p:cNvSpPr txBox="1"/>
          <p:nvPr/>
        </p:nvSpPr>
        <p:spPr>
          <a:xfrm>
            <a:off x="1811079" y="1521973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9972C2F-0DBE-4FAD-8DE6-27D90B79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208" y="2037037"/>
            <a:ext cx="1917520" cy="167976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D879C967-4A3A-4AFF-9393-A9094EB02AC2}"/>
              </a:ext>
            </a:extLst>
          </p:cNvPr>
          <p:cNvSpPr txBox="1"/>
          <p:nvPr/>
        </p:nvSpPr>
        <p:spPr>
          <a:xfrm>
            <a:off x="8605474" y="1496558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5FFB3DA5-6170-4A35-9957-3F0A0E3B4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47" y="2168732"/>
            <a:ext cx="689498" cy="1041742"/>
          </a:xfrm>
          <a:prstGeom prst="rect">
            <a:avLst/>
          </a:prstGeom>
        </p:spPr>
      </p:pic>
      <p:sp>
        <p:nvSpPr>
          <p:cNvPr id="71" name="Right Arrow 78">
            <a:extLst>
              <a:ext uri="{FF2B5EF4-FFF2-40B4-BE49-F238E27FC236}">
                <a16:creationId xmlns:a16="http://schemas.microsoft.com/office/drawing/2014/main" id="{6DC144A7-090D-4846-B06B-7FBA962585E6}"/>
              </a:ext>
            </a:extLst>
          </p:cNvPr>
          <p:cNvSpPr/>
          <p:nvPr/>
        </p:nvSpPr>
        <p:spPr>
          <a:xfrm rot="10800000">
            <a:off x="3718992" y="1776954"/>
            <a:ext cx="3995544" cy="199337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37A859-ACB5-451B-881F-6B34AF0B92E3}"/>
              </a:ext>
            </a:extLst>
          </p:cNvPr>
          <p:cNvSpPr txBox="1"/>
          <p:nvPr/>
        </p:nvSpPr>
        <p:spPr>
          <a:xfrm>
            <a:off x="4389453" y="1369250"/>
            <a:ext cx="3095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commitment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0E70951-A387-46D9-8771-718FC5B29CFB}"/>
              </a:ext>
            </a:extLst>
          </p:cNvPr>
          <p:cNvSpPr txBox="1"/>
          <p:nvPr/>
        </p:nvSpPr>
        <p:spPr>
          <a:xfrm>
            <a:off x="4332190" y="1312850"/>
            <a:ext cx="309589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root hash</a:t>
            </a:r>
          </a:p>
        </p:txBody>
      </p:sp>
    </p:spTree>
    <p:extLst>
      <p:ext uri="{BB962C8B-B14F-4D97-AF65-F5344CB8AC3E}">
        <p14:creationId xmlns:p14="http://schemas.microsoft.com/office/powerpoint/2010/main" val="39556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71" grpId="0" animBg="1"/>
      <p:bldP spid="73" grpId="0"/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E76A-2BC8-45C4-B4B6-47F6B8FA2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4B54-B610-4405-9A86-18237D088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44" y="1338943"/>
            <a:ext cx="10849556" cy="5433564"/>
          </a:xfrm>
        </p:spPr>
        <p:txBody>
          <a:bodyPr>
            <a:normAutofit/>
          </a:bodyPr>
          <a:lstStyle/>
          <a:p>
            <a:r>
              <a:rPr lang="en-US" dirty="0"/>
              <a:t>IP=PSPACE           </a:t>
            </a:r>
            <a:r>
              <a:rPr lang="en-US" sz="2400" dirty="0">
                <a:solidFill>
                  <a:srgbClr val="0070C0"/>
                </a:solidFill>
              </a:rPr>
              <a:t>Adi Shamir, 1992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Probabilistic checkable proofs (PCP) theorem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Sanjeev Arora, Carsten Lund, Rajeev Motwani, Madhu Sudan, and Mario </a:t>
            </a:r>
            <a:r>
              <a:rPr lang="en-US" sz="2000" dirty="0" err="1">
                <a:solidFill>
                  <a:srgbClr val="0070C0"/>
                </a:solidFill>
              </a:rPr>
              <a:t>Szegedy</a:t>
            </a:r>
            <a:r>
              <a:rPr lang="en-US" sz="2000" dirty="0">
                <a:solidFill>
                  <a:srgbClr val="0070C0"/>
                </a:solidFill>
              </a:rPr>
              <a:t>. Proof verification and the hardness of approximation problems, 1998.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Sanjeev Arora and Shmuel </a:t>
            </a:r>
            <a:r>
              <a:rPr lang="en-US" sz="2000" dirty="0" err="1">
                <a:solidFill>
                  <a:srgbClr val="0070C0"/>
                </a:solidFill>
              </a:rPr>
              <a:t>Safra</a:t>
            </a:r>
            <a:r>
              <a:rPr lang="en-US" sz="2000" dirty="0">
                <a:solidFill>
                  <a:srgbClr val="0070C0"/>
                </a:solidFill>
              </a:rPr>
              <a:t>. Probabilistic checking of proofs: A new characterization of NP, 1998.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70C0"/>
                </a:solidFill>
              </a:rPr>
              <a:t>Irit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Dinur</a:t>
            </a:r>
            <a:r>
              <a:rPr lang="en-US" sz="2000" dirty="0">
                <a:solidFill>
                  <a:srgbClr val="0070C0"/>
                </a:solidFill>
              </a:rPr>
              <a:t>. The PCP theorem by gap amplification, 2007</a:t>
            </a:r>
          </a:p>
        </p:txBody>
      </p:sp>
    </p:spTree>
    <p:extLst>
      <p:ext uri="{BB962C8B-B14F-4D97-AF65-F5344CB8AC3E}">
        <p14:creationId xmlns:p14="http://schemas.microsoft.com/office/powerpoint/2010/main" val="30253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B78A-0A74-4ED0-915B-6884D540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checkable proofs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8C85BD-224D-42F9-A877-D1FBF7846C47}"/>
              </a:ext>
            </a:extLst>
          </p:cNvPr>
          <p:cNvSpPr txBox="1"/>
          <p:nvPr/>
        </p:nvSpPr>
        <p:spPr>
          <a:xfrm>
            <a:off x="1950956" y="2746830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1096A-4200-4DCF-BF2B-A91D38E89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085" y="3261894"/>
            <a:ext cx="1917520" cy="167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1E145F-14B5-4F80-BB02-D05E305859A7}"/>
              </a:ext>
            </a:extLst>
          </p:cNvPr>
          <p:cNvSpPr txBox="1"/>
          <p:nvPr/>
        </p:nvSpPr>
        <p:spPr>
          <a:xfrm>
            <a:off x="8745351" y="2721415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C948B-6AF2-4AE0-93F5-3B0572495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124" y="3393589"/>
            <a:ext cx="689498" cy="1041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413FE6-9BE3-4DEA-A0DA-A1DF4CF89267}"/>
              </a:ext>
            </a:extLst>
          </p:cNvPr>
          <p:cNvSpPr/>
          <p:nvPr/>
        </p:nvSpPr>
        <p:spPr>
          <a:xfrm>
            <a:off x="3434577" y="1670605"/>
            <a:ext cx="5508702" cy="633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EE427C-C221-4198-9AA5-A679A2D75BE5}"/>
              </a:ext>
            </a:extLst>
          </p:cNvPr>
          <p:cNvCxnSpPr>
            <a:cxnSpLocks/>
          </p:cNvCxnSpPr>
          <p:nvPr/>
        </p:nvCxnSpPr>
        <p:spPr>
          <a:xfrm>
            <a:off x="4044176" y="1678589"/>
            <a:ext cx="0" cy="6259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54AE7-C626-448E-8A8B-F2DB9697C590}"/>
              </a:ext>
            </a:extLst>
          </p:cNvPr>
          <p:cNvCxnSpPr>
            <a:cxnSpLocks/>
          </p:cNvCxnSpPr>
          <p:nvPr/>
        </p:nvCxnSpPr>
        <p:spPr>
          <a:xfrm>
            <a:off x="4653776" y="1670605"/>
            <a:ext cx="0" cy="6259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86DAC-BF96-4D2B-877F-B2FF0B9200AD}"/>
              </a:ext>
            </a:extLst>
          </p:cNvPr>
          <p:cNvCxnSpPr>
            <a:cxnSpLocks/>
          </p:cNvCxnSpPr>
          <p:nvPr/>
        </p:nvCxnSpPr>
        <p:spPr>
          <a:xfrm>
            <a:off x="5263376" y="1678589"/>
            <a:ext cx="0" cy="6259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4146C3-4E63-409C-9221-BE7EFBB831DC}"/>
              </a:ext>
            </a:extLst>
          </p:cNvPr>
          <p:cNvCxnSpPr>
            <a:cxnSpLocks/>
          </p:cNvCxnSpPr>
          <p:nvPr/>
        </p:nvCxnSpPr>
        <p:spPr>
          <a:xfrm>
            <a:off x="5861825" y="1680430"/>
            <a:ext cx="0" cy="6259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A66A7E-B191-4ACC-B285-C4FAA9926007}"/>
              </a:ext>
            </a:extLst>
          </p:cNvPr>
          <p:cNvCxnSpPr>
            <a:cxnSpLocks/>
          </p:cNvCxnSpPr>
          <p:nvPr/>
        </p:nvCxnSpPr>
        <p:spPr>
          <a:xfrm>
            <a:off x="6471425" y="1672446"/>
            <a:ext cx="0" cy="6259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A8F5D1-DACC-44C3-8D54-BA0CF4141E44}"/>
              </a:ext>
            </a:extLst>
          </p:cNvPr>
          <p:cNvCxnSpPr>
            <a:cxnSpLocks/>
          </p:cNvCxnSpPr>
          <p:nvPr/>
        </p:nvCxnSpPr>
        <p:spPr>
          <a:xfrm>
            <a:off x="7081025" y="1680430"/>
            <a:ext cx="0" cy="6259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D1302E-3E46-40E3-9D36-01A12C0EE16F}"/>
              </a:ext>
            </a:extLst>
          </p:cNvPr>
          <p:cNvCxnSpPr>
            <a:cxnSpLocks/>
          </p:cNvCxnSpPr>
          <p:nvPr/>
        </p:nvCxnSpPr>
        <p:spPr>
          <a:xfrm>
            <a:off x="7735229" y="1670605"/>
            <a:ext cx="0" cy="6259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CEA1EA-EE31-42DD-BE99-371A3E6789B3}"/>
              </a:ext>
            </a:extLst>
          </p:cNvPr>
          <p:cNvCxnSpPr>
            <a:cxnSpLocks/>
          </p:cNvCxnSpPr>
          <p:nvPr/>
        </p:nvCxnSpPr>
        <p:spPr>
          <a:xfrm>
            <a:off x="8344829" y="1662621"/>
            <a:ext cx="0" cy="6259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C00FAFC-15DF-4273-A81B-DAEDCFAA1C72}"/>
              </a:ext>
            </a:extLst>
          </p:cNvPr>
          <p:cNvSpPr/>
          <p:nvPr/>
        </p:nvSpPr>
        <p:spPr>
          <a:xfrm>
            <a:off x="3181815" y="1487532"/>
            <a:ext cx="5984488" cy="1110343"/>
          </a:xfrm>
          <a:prstGeom prst="wedgeRoundRectCallout">
            <a:avLst>
              <a:gd name="adj1" fmla="val 43359"/>
              <a:gd name="adj2" fmla="val 89836"/>
              <a:gd name="adj3" fmla="val 16667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C4BCA6-2B72-43CA-B8B8-C2A04B0CEED7}"/>
              </a:ext>
            </a:extLst>
          </p:cNvPr>
          <p:cNvCxnSpPr/>
          <p:nvPr/>
        </p:nvCxnSpPr>
        <p:spPr>
          <a:xfrm flipV="1">
            <a:off x="3434577" y="2042703"/>
            <a:ext cx="1486829" cy="15479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6D25AD-3B84-44B2-8FD1-00E6F5DD4363}"/>
              </a:ext>
            </a:extLst>
          </p:cNvPr>
          <p:cNvCxnSpPr>
            <a:cxnSpLocks/>
          </p:cNvCxnSpPr>
          <p:nvPr/>
        </p:nvCxnSpPr>
        <p:spPr>
          <a:xfrm flipV="1">
            <a:off x="3434577" y="2042703"/>
            <a:ext cx="2676292" cy="15479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3A0BBB-1CCD-4B25-971E-1040F944963D}"/>
              </a:ext>
            </a:extLst>
          </p:cNvPr>
          <p:cNvCxnSpPr>
            <a:cxnSpLocks/>
          </p:cNvCxnSpPr>
          <p:nvPr/>
        </p:nvCxnSpPr>
        <p:spPr>
          <a:xfrm flipV="1">
            <a:off x="3434577" y="2042703"/>
            <a:ext cx="3982844" cy="15479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459B653-B57B-42AA-A788-D711E4550758}"/>
              </a:ext>
            </a:extLst>
          </p:cNvPr>
          <p:cNvSpPr txBox="1"/>
          <p:nvPr/>
        </p:nvSpPr>
        <p:spPr>
          <a:xfrm>
            <a:off x="5056175" y="4710829"/>
            <a:ext cx="2622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PCP theorem</a:t>
            </a:r>
          </a:p>
        </p:txBody>
      </p:sp>
    </p:spTree>
    <p:extLst>
      <p:ext uri="{BB962C8B-B14F-4D97-AF65-F5344CB8AC3E}">
        <p14:creationId xmlns:p14="http://schemas.microsoft.com/office/powerpoint/2010/main" val="918628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67CE-3B64-4453-8A51-147156AF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ZKP in theory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A1226-26F9-47AA-BE8C-FCF25EB3EE85}"/>
              </a:ext>
            </a:extLst>
          </p:cNvPr>
          <p:cNvSpPr txBox="1"/>
          <p:nvPr/>
        </p:nvSpPr>
        <p:spPr>
          <a:xfrm>
            <a:off x="1289514" y="2362748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D8DE2-A2CB-40D7-AC0E-3A66F901F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643" y="2877812"/>
            <a:ext cx="1917520" cy="167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3AE7EB-90E0-47A9-882F-2BCE05F2FD6F}"/>
              </a:ext>
            </a:extLst>
          </p:cNvPr>
          <p:cNvSpPr txBox="1"/>
          <p:nvPr/>
        </p:nvSpPr>
        <p:spPr>
          <a:xfrm>
            <a:off x="8083909" y="2337333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DB155-A12A-47F2-9A0A-EFEC7FB42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682" y="3009507"/>
            <a:ext cx="689498" cy="1041742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610135A-0100-4287-9013-B6437F681588}"/>
              </a:ext>
            </a:extLst>
          </p:cNvPr>
          <p:cNvSpPr txBox="1">
            <a:spLocks/>
          </p:cNvSpPr>
          <p:nvPr/>
        </p:nvSpPr>
        <p:spPr>
          <a:xfrm>
            <a:off x="504244" y="5645664"/>
            <a:ext cx="11338351" cy="124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70C0"/>
                </a:solidFill>
              </a:rPr>
              <a:t>Joe Kilian. A note on efficient zero-knowledge proofs and arguments (extended abstract), 1992.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Silvio </a:t>
            </a:r>
            <a:r>
              <a:rPr lang="en-US" sz="2000" dirty="0" err="1">
                <a:solidFill>
                  <a:srgbClr val="0070C0"/>
                </a:solidFill>
              </a:rPr>
              <a:t>Micali</a:t>
            </a:r>
            <a:r>
              <a:rPr lang="en-US" sz="2000" dirty="0">
                <a:solidFill>
                  <a:srgbClr val="0070C0"/>
                </a:solidFill>
              </a:rPr>
              <a:t>. Computationally sound proofs, 2000. </a:t>
            </a:r>
          </a:p>
        </p:txBody>
      </p:sp>
      <p:sp>
        <p:nvSpPr>
          <p:cNvPr id="30" name="Right Arrow 7">
            <a:extLst>
              <a:ext uri="{FF2B5EF4-FFF2-40B4-BE49-F238E27FC236}">
                <a16:creationId xmlns:a16="http://schemas.microsoft.com/office/drawing/2014/main" id="{FF7F9B52-24F3-4369-82E0-00647D50D27F}"/>
              </a:ext>
            </a:extLst>
          </p:cNvPr>
          <p:cNvSpPr/>
          <p:nvPr/>
        </p:nvSpPr>
        <p:spPr>
          <a:xfrm rot="10800000">
            <a:off x="3427987" y="3179524"/>
            <a:ext cx="4456656" cy="16661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1DACB8-37A9-4FFE-879B-83D008763B00}"/>
              </a:ext>
            </a:extLst>
          </p:cNvPr>
          <p:cNvSpPr txBox="1"/>
          <p:nvPr/>
        </p:nvSpPr>
        <p:spPr>
          <a:xfrm>
            <a:off x="3924320" y="2445481"/>
            <a:ext cx="346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Any computation in NP</a:t>
            </a:r>
          </a:p>
        </p:txBody>
      </p:sp>
    </p:spTree>
    <p:extLst>
      <p:ext uri="{BB962C8B-B14F-4D97-AF65-F5344CB8AC3E}">
        <p14:creationId xmlns:p14="http://schemas.microsoft.com/office/powerpoint/2010/main" val="271989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F50C-22B2-4222-8E59-E75CC69D4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proof?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D90F5-90E6-4135-B9EF-68B863AAA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51" y="6329588"/>
            <a:ext cx="2075454" cy="448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B0F0"/>
                </a:solidFill>
              </a:rPr>
              <a:t>teachoo.com</a:t>
            </a:r>
          </a:p>
        </p:txBody>
      </p:sp>
      <p:pic>
        <p:nvPicPr>
          <p:cNvPr id="1026" name="Picture 2" descr="Theorem 6.8 - Pythagoras Theorem Proof - Class 10 Chapter 6">
            <a:extLst>
              <a:ext uri="{FF2B5EF4-FFF2-40B4-BE49-F238E27FC236}">
                <a16:creationId xmlns:a16="http://schemas.microsoft.com/office/drawing/2014/main" id="{820ADE0D-0667-443E-9CAF-FB099499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51" y="1109636"/>
            <a:ext cx="5219952" cy="521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416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F44D9-E9DF-4974-869B-FB07CF7A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development of ZKP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F5BF8F-9132-41DE-A504-8DE43550A243}"/>
              </a:ext>
            </a:extLst>
          </p:cNvPr>
          <p:cNvSpPr/>
          <p:nvPr/>
        </p:nvSpPr>
        <p:spPr>
          <a:xfrm>
            <a:off x="406400" y="1642193"/>
            <a:ext cx="11379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CMSS8"/>
              </a:rPr>
              <a:t>Theoretical</a:t>
            </a:r>
            <a:r>
              <a:rPr lang="en-US" sz="2000" dirty="0">
                <a:latin typeface="CMSS8"/>
              </a:rPr>
              <a:t>: </a:t>
            </a:r>
          </a:p>
          <a:p>
            <a:pPr algn="just"/>
            <a:r>
              <a:rPr lang="en-US" sz="2000" dirty="0">
                <a:latin typeface="CMSS8"/>
              </a:rPr>
              <a:t>[Bab85, GMR85, BCC86, BGGHKMR90, BFLS91, FGLSS91, ALMSS92, AS92, Kil92, LFKN92, Sha92, Mic94, CD98, BG02, BS05, GOS06, BGHSV06, IKO07, GKR08, IKOS08, KR09, GGP10, Groth10, GLR11, Lip11, BCCT12, BCIOP13, GGPR13, PST13, Tha13, KRR14, BCCGP16, BCS16, Groth16, RRR16, BBC-GGI19, BCG20, BCL20, BHRRS20, RZR20, BHRRS21, . . . ]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84D28-6FC1-4AB7-BD8E-C87C1E7F4ED8}"/>
              </a:ext>
            </a:extLst>
          </p:cNvPr>
          <p:cNvSpPr/>
          <p:nvPr/>
        </p:nvSpPr>
        <p:spPr>
          <a:xfrm>
            <a:off x="404304" y="3384537"/>
            <a:ext cx="10949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CMSS8"/>
              </a:rPr>
              <a:t>Practical</a:t>
            </a:r>
            <a:r>
              <a:rPr lang="en-US" sz="2000" dirty="0">
                <a:latin typeface="CMSS8"/>
              </a:rPr>
              <a:t>:</a:t>
            </a:r>
          </a:p>
          <a:p>
            <a:pPr algn="just"/>
            <a:r>
              <a:rPr lang="en-US" sz="2000" dirty="0">
                <a:latin typeface="CMSS8"/>
              </a:rPr>
              <a:t>[SBW11, CMT12, SMBW12, SVPBBW12, TRMP12,BCGTV13, BFRSBW13, BFR13, DFKP13, PGHR13, SBVBPW13, VSBW13, BCGGMTV14, BCTV14a, BCTV14b, FGP14, FL14, KPPSST14, BBFR15, CFHKKNPZ15, CTV15, KZMQCPPsS15, WSRHBW15, LFKP16, FFGKOP16, GMO16, NT16, WHGsW16, AHIV17, CDGORRSZ17, WJBsTWW17, </a:t>
            </a:r>
            <a:r>
              <a:rPr lang="en-US" sz="2000" b="1" dirty="0">
                <a:solidFill>
                  <a:srgbClr val="FF0000"/>
                </a:solidFill>
                <a:latin typeface="CMSS8"/>
              </a:rPr>
              <a:t>Z</a:t>
            </a:r>
            <a:r>
              <a:rPr lang="en-US" sz="2000" dirty="0">
                <a:latin typeface="CMSS8"/>
              </a:rPr>
              <a:t>GKPP17a, </a:t>
            </a:r>
            <a:r>
              <a:rPr lang="en-US" sz="2000" b="1" dirty="0">
                <a:solidFill>
                  <a:srgbClr val="FF0000"/>
                </a:solidFill>
                <a:latin typeface="CMSS8"/>
              </a:rPr>
              <a:t>Z</a:t>
            </a:r>
            <a:r>
              <a:rPr lang="en-US" sz="2000" dirty="0">
                <a:latin typeface="CMSS8"/>
              </a:rPr>
              <a:t>GKPP17b, BBBPWM18, KPS18, SAGL18, WTsTW18, WZCPS18, </a:t>
            </a:r>
            <a:r>
              <a:rPr lang="en-US" sz="2000" b="1" dirty="0">
                <a:solidFill>
                  <a:srgbClr val="FF0000"/>
                </a:solidFill>
                <a:latin typeface="CMSS8"/>
              </a:rPr>
              <a:t>Z</a:t>
            </a:r>
            <a:r>
              <a:rPr lang="en-US" sz="2000" dirty="0">
                <a:latin typeface="CMSS8"/>
              </a:rPr>
              <a:t>GKPP18, BAZB19, BBHR19, BCRSVW19, CFQ19, MBKM19, XZ</a:t>
            </a:r>
            <a:r>
              <a:rPr lang="en-US" sz="2000" b="1" dirty="0">
                <a:solidFill>
                  <a:srgbClr val="FF0000"/>
                </a:solidFill>
                <a:latin typeface="CMSS8"/>
              </a:rPr>
              <a:t>Z</a:t>
            </a:r>
            <a:r>
              <a:rPr lang="en-US" sz="2000" dirty="0">
                <a:latin typeface="CMSS8"/>
              </a:rPr>
              <a:t>PS19, ZX</a:t>
            </a:r>
            <a:r>
              <a:rPr lang="en-US" sz="2000" b="1" dirty="0">
                <a:solidFill>
                  <a:srgbClr val="FF0000"/>
                </a:solidFill>
                <a:latin typeface="CMSS8"/>
              </a:rPr>
              <a:t>Z</a:t>
            </a:r>
            <a:r>
              <a:rPr lang="en-US" sz="2000" dirty="0">
                <a:latin typeface="CMSS8"/>
              </a:rPr>
              <a:t>S20, BFHVX</a:t>
            </a:r>
            <a:r>
              <a:rPr lang="en-US" sz="2000" b="1" dirty="0">
                <a:solidFill>
                  <a:srgbClr val="FF0000"/>
                </a:solidFill>
                <a:latin typeface="CMSS8"/>
              </a:rPr>
              <a:t>Z</a:t>
            </a:r>
            <a:r>
              <a:rPr lang="en-US" sz="2000" dirty="0">
                <a:latin typeface="CMSS8"/>
              </a:rPr>
              <a:t>20, Setty20, CHMMVW20, COS20, ZLWZSX</a:t>
            </a:r>
            <a:r>
              <a:rPr lang="en-US" sz="2000" b="1" dirty="0">
                <a:solidFill>
                  <a:srgbClr val="FF0000"/>
                </a:solidFill>
                <a:latin typeface="CMSS8"/>
              </a:rPr>
              <a:t>Z</a:t>
            </a:r>
            <a:r>
              <a:rPr lang="en-US" sz="2000" dirty="0">
                <a:latin typeface="CMSS8"/>
              </a:rPr>
              <a:t>21, LX</a:t>
            </a:r>
            <a:r>
              <a:rPr lang="en-US" sz="2000" b="1" dirty="0">
                <a:solidFill>
                  <a:srgbClr val="FF0000"/>
                </a:solidFill>
                <a:latin typeface="CMSS8"/>
              </a:rPr>
              <a:t>Z</a:t>
            </a:r>
            <a:r>
              <a:rPr lang="en-US" sz="2000" dirty="0">
                <a:latin typeface="CMSS8"/>
              </a:rPr>
              <a:t>21, FDN</a:t>
            </a:r>
            <a:r>
              <a:rPr lang="en-US" sz="2000" b="1" dirty="0">
                <a:solidFill>
                  <a:srgbClr val="FF0000"/>
                </a:solidFill>
                <a:latin typeface="CMSS8"/>
              </a:rPr>
              <a:t>Z</a:t>
            </a:r>
            <a:r>
              <a:rPr lang="en-US" sz="2000" dirty="0">
                <a:latin typeface="CMSS8"/>
              </a:rPr>
              <a:t>21, GLSTW21, … ]</a:t>
            </a:r>
          </a:p>
        </p:txBody>
      </p:sp>
    </p:spTree>
    <p:extLst>
      <p:ext uri="{BB962C8B-B14F-4D97-AF65-F5344CB8AC3E}">
        <p14:creationId xmlns:p14="http://schemas.microsoft.com/office/powerpoint/2010/main" val="781817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2C25-B243-4711-B4DA-87573C37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Workshops</a:t>
            </a:r>
          </a:p>
        </p:txBody>
      </p:sp>
      <p:pic>
        <p:nvPicPr>
          <p:cNvPr id="4" name="Picture 2" descr="Image result for mit technology review cover">
            <a:extLst>
              <a:ext uri="{FF2B5EF4-FFF2-40B4-BE49-F238E27FC236}">
                <a16:creationId xmlns:a16="http://schemas.microsoft.com/office/drawing/2014/main" id="{1D9AB2E1-7A8B-4156-9BFA-D9C3F877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1" y="1115359"/>
            <a:ext cx="4279894" cy="549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6D99EA-CE0E-4352-97AB-E0D4BAD9D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18" y="1115359"/>
            <a:ext cx="4910733" cy="5205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028122-0612-4C78-9FE8-2227D6A72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205" y="3065512"/>
            <a:ext cx="5862962" cy="2826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7FF1BE-BBC4-41C0-B595-40B02D772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363" y="5284793"/>
            <a:ext cx="6502173" cy="25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B16D-7966-4FB8-8701-99E1E38F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Pinocchio and </a:t>
            </a:r>
            <a:r>
              <a:rPr lang="en-US" dirty="0" err="1"/>
              <a:t>zkSNARK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33FDA-6086-4E93-BCE7-369759F53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98" y="4307335"/>
            <a:ext cx="11783122" cy="206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Bryan </a:t>
            </a:r>
            <a:r>
              <a:rPr lang="en-US" sz="2400" dirty="0" err="1">
                <a:solidFill>
                  <a:srgbClr val="0070C0"/>
                </a:solidFill>
              </a:rPr>
              <a:t>Parno</a:t>
            </a:r>
            <a:r>
              <a:rPr lang="en-US" sz="2400" dirty="0">
                <a:solidFill>
                  <a:srgbClr val="0070C0"/>
                </a:solidFill>
              </a:rPr>
              <a:t>, Jon Howell, Craig Gentry, and Mariana </a:t>
            </a:r>
            <a:r>
              <a:rPr lang="en-US" sz="2400" dirty="0" err="1">
                <a:solidFill>
                  <a:srgbClr val="0070C0"/>
                </a:solidFill>
              </a:rPr>
              <a:t>Raykova</a:t>
            </a:r>
            <a:r>
              <a:rPr lang="en-US" sz="2400" dirty="0">
                <a:solidFill>
                  <a:srgbClr val="0070C0"/>
                </a:solidFill>
              </a:rPr>
              <a:t>. Pinocchio: Nearly practical verifiable computation, IEEE Security and Privacy 2013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Succinct Non-interactive </a:t>
            </a:r>
            <a:r>
              <a:rPr lang="en-US" dirty="0" err="1"/>
              <a:t>ARgument</a:t>
            </a:r>
            <a:r>
              <a:rPr lang="en-US" dirty="0"/>
              <a:t> of Knowledge (SNARK)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49603-237D-4AD8-884C-98C0EC20D4A7}"/>
              </a:ext>
            </a:extLst>
          </p:cNvPr>
          <p:cNvSpPr txBox="1"/>
          <p:nvPr/>
        </p:nvSpPr>
        <p:spPr>
          <a:xfrm>
            <a:off x="1408460" y="1939814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3F81A-FCFB-4BCF-97EC-A584E93A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589" y="2454878"/>
            <a:ext cx="1917520" cy="167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7A1DD6-79EB-4E82-9AE8-0A294EFDE7BE}"/>
              </a:ext>
            </a:extLst>
          </p:cNvPr>
          <p:cNvSpPr txBox="1"/>
          <p:nvPr/>
        </p:nvSpPr>
        <p:spPr>
          <a:xfrm>
            <a:off x="8202855" y="1914399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2D42EE-43C2-48A6-8DA7-255150AFC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28" y="2586573"/>
            <a:ext cx="689498" cy="1041742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2BAE08AA-7A8F-4B9F-912B-FCC40841A0A4}"/>
              </a:ext>
            </a:extLst>
          </p:cNvPr>
          <p:cNvSpPr/>
          <p:nvPr/>
        </p:nvSpPr>
        <p:spPr>
          <a:xfrm rot="10800000">
            <a:off x="3546933" y="3093550"/>
            <a:ext cx="4456656" cy="16661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9342B-1E91-488F-85E8-497C09F1A88F}"/>
              </a:ext>
            </a:extLst>
          </p:cNvPr>
          <p:cNvSpPr txBox="1"/>
          <p:nvPr/>
        </p:nvSpPr>
        <p:spPr>
          <a:xfrm>
            <a:off x="4286252" y="2534714"/>
            <a:ext cx="346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Any circuit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07245B-B0B3-41FF-98EE-767C7DE69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17264" y="818290"/>
            <a:ext cx="1377945" cy="21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5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88FEA-21B9-4E2C-BBE7-DD1FB9E1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systems by categories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36C131-337F-420B-B069-780E0E402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65172"/>
              </p:ext>
            </p:extLst>
          </p:nvPr>
        </p:nvGraphicFramePr>
        <p:xfrm>
          <a:off x="256478" y="1310218"/>
          <a:ext cx="11679043" cy="46146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16819">
                  <a:extLst>
                    <a:ext uri="{9D8B030D-6E8A-4147-A177-3AD203B41FA5}">
                      <a16:colId xmlns:a16="http://schemas.microsoft.com/office/drawing/2014/main" val="280722424"/>
                    </a:ext>
                  </a:extLst>
                </a:gridCol>
                <a:gridCol w="9062224">
                  <a:extLst>
                    <a:ext uri="{9D8B030D-6E8A-4147-A177-3AD203B41FA5}">
                      <a16:colId xmlns:a16="http://schemas.microsoft.com/office/drawing/2014/main" val="3011726676"/>
                    </a:ext>
                  </a:extLst>
                </a:gridCol>
              </a:tblGrid>
              <a:tr h="7244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Bilinear Pairing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Pinocchio [PGHR13],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libSNARK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[BCTV14], [Groth16], Sonic [MBKM19], Marlin [CHMMVW20], …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793155"/>
                  </a:ext>
                </a:extLst>
              </a:tr>
              <a:tr h="7244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MPC-based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ZKBoo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[GMO16] , ZKB++[CDG+17] , [KKW18], Wolverine [WYKW],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QuickSilver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[YSWW21],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Mac'n'Cheese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[BMRS21]…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7521"/>
                  </a:ext>
                </a:extLst>
              </a:tr>
              <a:tr h="7244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Discrete-log and group of unknown order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[BCC+16] , Bulletproof [BBB+18] , DARK [BFS20],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5537"/>
                  </a:ext>
                </a:extLst>
              </a:tr>
              <a:tr h="12524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Interactive oracle proof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Ligero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[AHIV17]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zkSTARK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[BBHR18] , Aurora [BCR+19],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</a:rPr>
                        <a:t>Ligero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++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 [BFH+20]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Virgo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 [ZX</a:t>
                      </a:r>
                      <a:r>
                        <a:rPr lang="en-US" sz="2000" b="0" dirty="0">
                          <a:solidFill>
                            <a:srgbClr val="0070C0"/>
                          </a:solidFill>
                        </a:rPr>
                        <a:t>Z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S19]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, Fractal [COS20], 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Virgo++ 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[ZLW+21]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,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19444"/>
                  </a:ext>
                </a:extLst>
              </a:tr>
              <a:tr h="7244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Interactive proof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0070C0"/>
                          </a:solidFill>
                        </a:rPr>
                        <a:t>vSQL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 [</a:t>
                      </a:r>
                      <a:r>
                        <a:rPr lang="en-US" sz="2000" b="0" dirty="0">
                          <a:solidFill>
                            <a:srgbClr val="0070C0"/>
                          </a:solidFill>
                        </a:rPr>
                        <a:t>Z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GK+17]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</a:rPr>
                        <a:t>vRAM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[</a:t>
                      </a:r>
                      <a:r>
                        <a:rPr lang="en-US" sz="2000" b="0" dirty="0">
                          <a:solidFill>
                            <a:srgbClr val="0070C0"/>
                          </a:solidFill>
                        </a:rPr>
                        <a:t>Z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GK+18]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, Hyrax [WTS+18] ,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Libra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[XZ</a:t>
                      </a:r>
                      <a:r>
                        <a:rPr lang="en-US" sz="2000" b="0" dirty="0">
                          <a:solidFill>
                            <a:srgbClr val="0070C0"/>
                          </a:solidFill>
                        </a:rPr>
                        <a:t>Z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+19]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, Spartan [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Setty20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]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59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451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9219E-BEFA-43A6-A318-FA8E9760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3C3BA-8F41-4286-893C-1E8B026A6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44" y="6243504"/>
            <a:ext cx="10849556" cy="33328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Prover time for a computation with 1 million gates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85957A-66B3-46D6-806C-027CDF57DEB0}"/>
              </a:ext>
            </a:extLst>
          </p:cNvPr>
          <p:cNvCxnSpPr/>
          <p:nvPr/>
        </p:nvCxnSpPr>
        <p:spPr>
          <a:xfrm>
            <a:off x="1487666" y="5147284"/>
            <a:ext cx="921666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FC8754-25BF-478E-B756-194F4CFEA1A8}"/>
              </a:ext>
            </a:extLst>
          </p:cNvPr>
          <p:cNvCxnSpPr>
            <a:cxnSpLocks/>
          </p:cNvCxnSpPr>
          <p:nvPr/>
        </p:nvCxnSpPr>
        <p:spPr>
          <a:xfrm flipV="1">
            <a:off x="1487666" y="1249249"/>
            <a:ext cx="0" cy="38980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4F8162-475C-46B7-8B44-51246F6C179E}"/>
              </a:ext>
            </a:extLst>
          </p:cNvPr>
          <p:cNvSpPr txBox="1"/>
          <p:nvPr/>
        </p:nvSpPr>
        <p:spPr>
          <a:xfrm>
            <a:off x="569229" y="1665299"/>
            <a:ext cx="91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D9020-C58C-4C29-92FB-4F79DBFC0320}"/>
              </a:ext>
            </a:extLst>
          </p:cNvPr>
          <p:cNvSpPr txBox="1"/>
          <p:nvPr/>
        </p:nvSpPr>
        <p:spPr>
          <a:xfrm>
            <a:off x="690340" y="2635886"/>
            <a:ext cx="79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607165-3012-4A3F-820B-B7C010C53241}"/>
              </a:ext>
            </a:extLst>
          </p:cNvPr>
          <p:cNvSpPr txBox="1"/>
          <p:nvPr/>
        </p:nvSpPr>
        <p:spPr>
          <a:xfrm>
            <a:off x="859900" y="3606473"/>
            <a:ext cx="62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C08884-DF93-4967-8009-E37EAE8347DF}"/>
              </a:ext>
            </a:extLst>
          </p:cNvPr>
          <p:cNvSpPr txBox="1"/>
          <p:nvPr/>
        </p:nvSpPr>
        <p:spPr>
          <a:xfrm>
            <a:off x="993126" y="4487535"/>
            <a:ext cx="49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658DC1-0593-42A6-9B0C-0C5CC47432E2}"/>
              </a:ext>
            </a:extLst>
          </p:cNvPr>
          <p:cNvSpPr/>
          <p:nvPr/>
        </p:nvSpPr>
        <p:spPr>
          <a:xfrm>
            <a:off x="2785589" y="-538950"/>
            <a:ext cx="587395" cy="5686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BC1657-004F-4158-91C2-2DF9EECBCD99}"/>
              </a:ext>
            </a:extLst>
          </p:cNvPr>
          <p:cNvSpPr txBox="1"/>
          <p:nvPr/>
        </p:nvSpPr>
        <p:spPr>
          <a:xfrm>
            <a:off x="2089191" y="5310815"/>
            <a:ext cx="243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[Killian98, Micali00]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94F2E1-9DDE-43F8-B03B-F6A781642C3E}"/>
              </a:ext>
            </a:extLst>
          </p:cNvPr>
          <p:cNvSpPr/>
          <p:nvPr/>
        </p:nvSpPr>
        <p:spPr>
          <a:xfrm>
            <a:off x="5214902" y="1871189"/>
            <a:ext cx="587395" cy="3276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1D4724-D3F4-4802-8609-F6268CD5393A}"/>
              </a:ext>
            </a:extLst>
          </p:cNvPr>
          <p:cNvSpPr txBox="1"/>
          <p:nvPr/>
        </p:nvSpPr>
        <p:spPr>
          <a:xfrm>
            <a:off x="4995893" y="5310815"/>
            <a:ext cx="127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Pinocchio</a:t>
            </a:r>
          </a:p>
          <a:p>
            <a:r>
              <a:rPr lang="en-US" dirty="0"/>
              <a:t>[PGHR13]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4D0DA3-86AA-4C79-937E-346B50E6CEC3}"/>
              </a:ext>
            </a:extLst>
          </p:cNvPr>
          <p:cNvSpPr txBox="1"/>
          <p:nvPr/>
        </p:nvSpPr>
        <p:spPr>
          <a:xfrm>
            <a:off x="7690649" y="5310815"/>
            <a:ext cx="176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State-of-the-art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B49155-8DD2-4754-BE57-93AA7F880A03}"/>
              </a:ext>
            </a:extLst>
          </p:cNvPr>
          <p:cNvSpPr/>
          <p:nvPr/>
        </p:nvSpPr>
        <p:spPr>
          <a:xfrm>
            <a:off x="8357774" y="4487535"/>
            <a:ext cx="587395" cy="655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E1DE-F6BD-4A55-894A-C4CCF958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780B3-019F-4F6C-A02D-6DEAC83E5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What is ZKP?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ZKP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Why ZKP? Applications in blockchains and cryptocurrencies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Privacy-preserving cryptocurrency (</a:t>
            </a:r>
            <a:r>
              <a:rPr lang="en-US" dirty="0" err="1"/>
              <a:t>Zcash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How to build ZKP?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Construction of general-purpose zero-knowledge proofs from interactive proofs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14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2DBA-8993-4DF1-9AE0-ACB9E0BA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Cryptocurrencies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77454-16F0-4263-8BD5-E6F4A279A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06" y="1443962"/>
            <a:ext cx="11336941" cy="5217187"/>
          </a:xfrm>
        </p:spPr>
        <p:txBody>
          <a:bodyPr>
            <a:normAutofit/>
          </a:bodyPr>
          <a:lstStyle/>
          <a:p>
            <a:r>
              <a:rPr lang="en-US" dirty="0"/>
              <a:t>Digital currency</a:t>
            </a:r>
          </a:p>
          <a:p>
            <a:endParaRPr lang="en-US" dirty="0"/>
          </a:p>
          <a:p>
            <a:r>
              <a:rPr lang="en-US" dirty="0"/>
              <a:t>Decentralized, </a:t>
            </a:r>
            <a:r>
              <a:rPr lang="en-US" b="1" dirty="0"/>
              <a:t>No trusted authority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Challenges: </a:t>
            </a:r>
            <a:r>
              <a:rPr lang="en-US" b="1" dirty="0"/>
              <a:t>authentication</a:t>
            </a:r>
            <a:r>
              <a:rPr lang="en-US" dirty="0"/>
              <a:t> and </a:t>
            </a:r>
            <a:r>
              <a:rPr lang="en-US" b="1" dirty="0"/>
              <a:t>no double spending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43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7"/>
          <p:cNvSpPr/>
          <p:nvPr/>
        </p:nvSpPr>
        <p:spPr>
          <a:xfrm>
            <a:off x="5477966" y="2512099"/>
            <a:ext cx="5375232" cy="3305376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/>
              <a:t>Bitcoin Network</a:t>
            </a:r>
            <a:endParaRPr sz="2667" dirty="0"/>
          </a:p>
        </p:txBody>
      </p:sp>
      <p:pic>
        <p:nvPicPr>
          <p:cNvPr id="200" name="Google Shape;200;p47" descr="User, Person, Generic, Single,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002" y="3608767"/>
            <a:ext cx="1325800" cy="20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7"/>
          <p:cNvSpPr txBox="1"/>
          <p:nvPr/>
        </p:nvSpPr>
        <p:spPr>
          <a:xfrm>
            <a:off x="810866" y="2249499"/>
            <a:ext cx="4816871" cy="75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/>
              <a:t>Transfer 10 Bitcoins from Alice to Bob.</a:t>
            </a:r>
            <a:endParaRPr sz="2000" dirty="0"/>
          </a:p>
        </p:txBody>
      </p:sp>
      <p:cxnSp>
        <p:nvCxnSpPr>
          <p:cNvPr id="204" name="Google Shape;204;p47"/>
          <p:cNvCxnSpPr>
            <a:cxnSpLocks/>
          </p:cNvCxnSpPr>
          <p:nvPr/>
        </p:nvCxnSpPr>
        <p:spPr>
          <a:xfrm flipV="1">
            <a:off x="5661287" y="1929543"/>
            <a:ext cx="778180" cy="102605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47"/>
          <p:cNvCxnSpPr/>
          <p:nvPr/>
        </p:nvCxnSpPr>
        <p:spPr>
          <a:xfrm rot="10800000" flipH="1">
            <a:off x="3622033" y="3238033"/>
            <a:ext cx="216400" cy="308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" name="Google Shape;206;p47"/>
          <p:cNvSpPr txBox="1"/>
          <p:nvPr/>
        </p:nvSpPr>
        <p:spPr>
          <a:xfrm>
            <a:off x="3822800" y="5956533"/>
            <a:ext cx="3552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Signed with Alice’s private key</a:t>
            </a:r>
            <a:endParaRPr sz="2400" dirty="0"/>
          </a:p>
        </p:txBody>
      </p:sp>
      <p:sp>
        <p:nvSpPr>
          <p:cNvPr id="218" name="Google Shape;218;p47"/>
          <p:cNvSpPr txBox="1"/>
          <p:nvPr/>
        </p:nvSpPr>
        <p:spPr>
          <a:xfrm>
            <a:off x="6470566" y="1072266"/>
            <a:ext cx="4284884" cy="7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Alice and Bob are only identified by public keys</a:t>
            </a:r>
            <a:endParaRPr sz="2400" dirty="0"/>
          </a:p>
        </p:txBody>
      </p:sp>
      <p:sp>
        <p:nvSpPr>
          <p:cNvPr id="219" name="Google Shape;219;p47"/>
          <p:cNvSpPr txBox="1"/>
          <p:nvPr/>
        </p:nvSpPr>
        <p:spPr>
          <a:xfrm>
            <a:off x="1205933" y="5561466"/>
            <a:ext cx="15444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Alice</a:t>
            </a:r>
            <a:endParaRPr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4295060-0C9F-4C5C-9F05-F7A4A790460D}"/>
                  </a:ext>
                </a:extLst>
              </p:cNvPr>
              <p:cNvSpPr/>
              <p:nvPr/>
            </p:nvSpPr>
            <p:spPr>
              <a:xfrm>
                <a:off x="1349399" y="6132435"/>
                <a:ext cx="54129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4295060-0C9F-4C5C-9F05-F7A4A79046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99" y="6132435"/>
                <a:ext cx="541293" cy="461665"/>
              </a:xfrm>
              <a:prstGeom prst="rect">
                <a:avLst/>
              </a:prstGeom>
              <a:blipFill>
                <a:blip r:embed="rId4"/>
                <a:stretch>
                  <a:fillRect r="-1573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29E62-89B5-4C0D-8477-5A1C5AFF3150}"/>
                  </a:ext>
                </a:extLst>
              </p:cNvPr>
              <p:cNvSpPr/>
              <p:nvPr/>
            </p:nvSpPr>
            <p:spPr>
              <a:xfrm>
                <a:off x="4832573" y="2363106"/>
                <a:ext cx="54129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29E62-89B5-4C0D-8477-5A1C5AFF3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573" y="2363106"/>
                <a:ext cx="541293" cy="461665"/>
              </a:xfrm>
              <a:prstGeom prst="rect">
                <a:avLst/>
              </a:prstGeom>
              <a:blipFill>
                <a:blip r:embed="rId5"/>
                <a:stretch>
                  <a:fillRect l="-10112" r="-2134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3A32DAE-AB95-4C5C-AB9C-65C17A7E847E}"/>
                  </a:ext>
                </a:extLst>
              </p:cNvPr>
              <p:cNvSpPr/>
              <p:nvPr/>
            </p:nvSpPr>
            <p:spPr>
              <a:xfrm>
                <a:off x="3894973" y="2363106"/>
                <a:ext cx="68372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3A32DAE-AB95-4C5C-AB9C-65C17A7E8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973" y="2363106"/>
                <a:ext cx="683729" cy="461665"/>
              </a:xfrm>
              <a:prstGeom prst="rect">
                <a:avLst/>
              </a:prstGeom>
              <a:blipFill>
                <a:blip r:embed="rId6"/>
                <a:stretch>
                  <a:fillRect l="-267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F222D31-BEED-4F39-9710-DD21B01C86BB}"/>
              </a:ext>
            </a:extLst>
          </p:cNvPr>
          <p:cNvSpPr txBox="1"/>
          <p:nvPr/>
        </p:nvSpPr>
        <p:spPr>
          <a:xfrm>
            <a:off x="9158074" y="6372474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en-US" altLang="ja-JP" dirty="0">
                <a:solidFill>
                  <a:srgbClr val="0070C0"/>
                </a:solidFill>
                <a:latin typeface="Candara" panose="020E0502030303020204"/>
              </a:rPr>
              <a:t>Slide credit: Andrew Miller</a:t>
            </a:r>
            <a:endParaRPr kumimoji="1" lang="ja-JP" altLang="en-US" dirty="0">
              <a:solidFill>
                <a:srgbClr val="0070C0"/>
              </a:solidFill>
              <a:latin typeface="Candara" panose="020E05020303030202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D5F3FB1-342B-4ED4-B0A0-21E63ABD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61842"/>
          </a:xfrm>
        </p:spPr>
        <p:txBody>
          <a:bodyPr/>
          <a:lstStyle/>
          <a:p>
            <a:r>
              <a:rPr lang="en-US" dirty="0"/>
              <a:t>Authentication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05409-1485-4267-B9C1-EFE0C593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</a:t>
            </a:r>
          </a:p>
        </p:txBody>
      </p:sp>
      <p:sp>
        <p:nvSpPr>
          <p:cNvPr id="4" name="Google Shape;224;p48">
            <a:extLst>
              <a:ext uri="{FF2B5EF4-FFF2-40B4-BE49-F238E27FC236}">
                <a16:creationId xmlns:a16="http://schemas.microsoft.com/office/drawing/2014/main" id="{6D792B5F-3685-4723-830A-8FA2B61649E9}"/>
              </a:ext>
            </a:extLst>
          </p:cNvPr>
          <p:cNvSpPr/>
          <p:nvPr/>
        </p:nvSpPr>
        <p:spPr>
          <a:xfrm>
            <a:off x="3957859" y="1352959"/>
            <a:ext cx="1988100" cy="105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Block</a:t>
            </a:r>
            <a:endParaRPr sz="2000"/>
          </a:p>
        </p:txBody>
      </p:sp>
      <p:sp>
        <p:nvSpPr>
          <p:cNvPr id="5" name="Google Shape;225;p48">
            <a:extLst>
              <a:ext uri="{FF2B5EF4-FFF2-40B4-BE49-F238E27FC236}">
                <a16:creationId xmlns:a16="http://schemas.microsoft.com/office/drawing/2014/main" id="{461A7BA2-F802-4CCA-AA31-A7625B188C02}"/>
              </a:ext>
            </a:extLst>
          </p:cNvPr>
          <p:cNvSpPr/>
          <p:nvPr/>
        </p:nvSpPr>
        <p:spPr>
          <a:xfrm>
            <a:off x="6534484" y="1352959"/>
            <a:ext cx="1988100" cy="105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Block</a:t>
            </a:r>
            <a:endParaRPr sz="2000" dirty="0"/>
          </a:p>
        </p:txBody>
      </p:sp>
      <p:sp>
        <p:nvSpPr>
          <p:cNvPr id="6" name="Google Shape;226;p48">
            <a:extLst>
              <a:ext uri="{FF2B5EF4-FFF2-40B4-BE49-F238E27FC236}">
                <a16:creationId xmlns:a16="http://schemas.microsoft.com/office/drawing/2014/main" id="{D326D98C-C36F-42CF-A880-D2F4C50F0FD9}"/>
              </a:ext>
            </a:extLst>
          </p:cNvPr>
          <p:cNvSpPr/>
          <p:nvPr/>
        </p:nvSpPr>
        <p:spPr>
          <a:xfrm>
            <a:off x="9111109" y="1352959"/>
            <a:ext cx="1988100" cy="105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Block</a:t>
            </a:r>
            <a:endParaRPr sz="2000"/>
          </a:p>
        </p:txBody>
      </p:sp>
      <p:cxnSp>
        <p:nvCxnSpPr>
          <p:cNvPr id="7" name="Google Shape;227;p48">
            <a:extLst>
              <a:ext uri="{FF2B5EF4-FFF2-40B4-BE49-F238E27FC236}">
                <a16:creationId xmlns:a16="http://schemas.microsoft.com/office/drawing/2014/main" id="{25597F7C-268C-4ED5-BB02-B88C63BEEB96}"/>
              </a:ext>
            </a:extLst>
          </p:cNvPr>
          <p:cNvCxnSpPr>
            <a:endCxn id="5" idx="3"/>
          </p:cNvCxnSpPr>
          <p:nvPr/>
        </p:nvCxnSpPr>
        <p:spPr>
          <a:xfrm rot="10800000">
            <a:off x="8522584" y="1878859"/>
            <a:ext cx="90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228;p48">
            <a:extLst>
              <a:ext uri="{FF2B5EF4-FFF2-40B4-BE49-F238E27FC236}">
                <a16:creationId xmlns:a16="http://schemas.microsoft.com/office/drawing/2014/main" id="{7222AE29-2C07-431D-821A-010DDB9D5B90}"/>
              </a:ext>
            </a:extLst>
          </p:cNvPr>
          <p:cNvCxnSpPr/>
          <p:nvPr/>
        </p:nvCxnSpPr>
        <p:spPr>
          <a:xfrm rot="10800000">
            <a:off x="5945959" y="1878859"/>
            <a:ext cx="90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229;p48">
            <a:extLst>
              <a:ext uri="{FF2B5EF4-FFF2-40B4-BE49-F238E27FC236}">
                <a16:creationId xmlns:a16="http://schemas.microsoft.com/office/drawing/2014/main" id="{2CCF4F16-0708-46D1-8FAA-6B69E709338F}"/>
              </a:ext>
            </a:extLst>
          </p:cNvPr>
          <p:cNvCxnSpPr/>
          <p:nvPr/>
        </p:nvCxnSpPr>
        <p:spPr>
          <a:xfrm rot="10800000">
            <a:off x="3369434" y="1878859"/>
            <a:ext cx="90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Google Shape;231;p48">
            <a:extLst>
              <a:ext uri="{FF2B5EF4-FFF2-40B4-BE49-F238E27FC236}">
                <a16:creationId xmlns:a16="http://schemas.microsoft.com/office/drawing/2014/main" id="{DFE460D7-C7D5-4B7F-BCE1-C827A09E80FB}"/>
              </a:ext>
            </a:extLst>
          </p:cNvPr>
          <p:cNvSpPr txBox="1"/>
          <p:nvPr/>
        </p:nvSpPr>
        <p:spPr>
          <a:xfrm>
            <a:off x="4163208" y="2814858"/>
            <a:ext cx="1595423" cy="18005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</p:txBody>
      </p:sp>
      <p:cxnSp>
        <p:nvCxnSpPr>
          <p:cNvPr id="11" name="Google Shape;232;p48">
            <a:extLst>
              <a:ext uri="{FF2B5EF4-FFF2-40B4-BE49-F238E27FC236}">
                <a16:creationId xmlns:a16="http://schemas.microsoft.com/office/drawing/2014/main" id="{9C1A7875-E868-400F-BEC0-7929C0635470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4951909" y="2404759"/>
            <a:ext cx="9011" cy="410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33;p48">
            <a:extLst>
              <a:ext uri="{FF2B5EF4-FFF2-40B4-BE49-F238E27FC236}">
                <a16:creationId xmlns:a16="http://schemas.microsoft.com/office/drawing/2014/main" id="{707AC672-76BE-4D47-BBB7-CFC878300B93}"/>
              </a:ext>
            </a:extLst>
          </p:cNvPr>
          <p:cNvSpPr txBox="1"/>
          <p:nvPr/>
        </p:nvSpPr>
        <p:spPr>
          <a:xfrm>
            <a:off x="6754009" y="2814859"/>
            <a:ext cx="1425000" cy="18005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</p:txBody>
      </p:sp>
      <p:cxnSp>
        <p:nvCxnSpPr>
          <p:cNvPr id="13" name="Google Shape;234;p48">
            <a:extLst>
              <a:ext uri="{FF2B5EF4-FFF2-40B4-BE49-F238E27FC236}">
                <a16:creationId xmlns:a16="http://schemas.microsoft.com/office/drawing/2014/main" id="{331506CC-141C-4678-B39C-077F8C8D791C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466509" y="2252359"/>
            <a:ext cx="0" cy="56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Google Shape;236;p48">
            <a:extLst>
              <a:ext uri="{FF2B5EF4-FFF2-40B4-BE49-F238E27FC236}">
                <a16:creationId xmlns:a16="http://schemas.microsoft.com/office/drawing/2014/main" id="{C9B1E15E-AB20-486E-9638-A0A9616CCCB0}"/>
              </a:ext>
            </a:extLst>
          </p:cNvPr>
          <p:cNvSpPr txBox="1"/>
          <p:nvPr/>
        </p:nvSpPr>
        <p:spPr>
          <a:xfrm>
            <a:off x="9344809" y="2814859"/>
            <a:ext cx="1425000" cy="17912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Transaction</a:t>
            </a:r>
            <a:endParaRPr dirty="0"/>
          </a:p>
        </p:txBody>
      </p:sp>
      <p:cxnSp>
        <p:nvCxnSpPr>
          <p:cNvPr id="15" name="Google Shape;237;p48">
            <a:extLst>
              <a:ext uri="{FF2B5EF4-FFF2-40B4-BE49-F238E27FC236}">
                <a16:creationId xmlns:a16="http://schemas.microsoft.com/office/drawing/2014/main" id="{BE6A0472-BBDC-4844-9FD9-2C7F27EAFD44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10057309" y="2252359"/>
            <a:ext cx="0" cy="56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84586B-E122-47D9-A6A6-C5A786E10238}"/>
              </a:ext>
            </a:extLst>
          </p:cNvPr>
          <p:cNvSpPr txBox="1"/>
          <p:nvPr/>
        </p:nvSpPr>
        <p:spPr>
          <a:xfrm>
            <a:off x="6534286" y="1343818"/>
            <a:ext cx="210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H(previous block)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765506-DEA6-49D7-8E6C-A302586D65C7}"/>
              </a:ext>
            </a:extLst>
          </p:cNvPr>
          <p:cNvSpPr txBox="1"/>
          <p:nvPr/>
        </p:nvSpPr>
        <p:spPr>
          <a:xfrm>
            <a:off x="3957859" y="1355777"/>
            <a:ext cx="210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H(previous block)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31E0B1-0686-4A84-843B-79492A77D942}"/>
              </a:ext>
            </a:extLst>
          </p:cNvPr>
          <p:cNvSpPr txBox="1"/>
          <p:nvPr/>
        </p:nvSpPr>
        <p:spPr>
          <a:xfrm>
            <a:off x="9110911" y="1355777"/>
            <a:ext cx="210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H(previous block)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0028C56-3EB5-47E4-ACD0-34983F0E1669}"/>
              </a:ext>
            </a:extLst>
          </p:cNvPr>
          <p:cNvSpPr txBox="1">
            <a:spLocks/>
          </p:cNvSpPr>
          <p:nvPr/>
        </p:nvSpPr>
        <p:spPr>
          <a:xfrm>
            <a:off x="588326" y="4816036"/>
            <a:ext cx="11361935" cy="1852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/>
              <a:t>Append-only linked list</a:t>
            </a:r>
          </a:p>
          <a:p>
            <a:pPr marL="285750" indent="-285750"/>
            <a:r>
              <a:rPr lang="en-US" dirty="0"/>
              <a:t>A random user (miner) is selected to propose the next block (mining)</a:t>
            </a:r>
          </a:p>
          <a:p>
            <a:pPr marL="285750" indent="-285750"/>
            <a:r>
              <a:rPr lang="en-US" dirty="0"/>
              <a:t>Everyone checks the transactions on the new block are </a:t>
            </a:r>
            <a:r>
              <a:rPr lang="en-US" b="1" dirty="0">
                <a:solidFill>
                  <a:srgbClr val="0070C0"/>
                </a:solidFill>
              </a:rPr>
              <a:t>valid</a:t>
            </a:r>
            <a:r>
              <a:rPr lang="en-US" dirty="0"/>
              <a:t> </a:t>
            </a:r>
          </a:p>
          <a:p>
            <a:pPr marL="285750" indent="-285750"/>
            <a:r>
              <a:rPr lang="en-US" dirty="0"/>
              <a:t>More than 50% honest users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n-US" dirty="0"/>
              <a:t>consensus </a:t>
            </a:r>
            <a:r>
              <a:rPr lang="en-US" dirty="0">
                <a:solidFill>
                  <a:srgbClr val="FF0000"/>
                </a:solidFill>
              </a:rPr>
              <a:t>without a centralized trusted party</a:t>
            </a:r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A5B29C-026E-47B6-85DD-14A9EE14ABF6}"/>
              </a:ext>
            </a:extLst>
          </p:cNvPr>
          <p:cNvSpPr/>
          <p:nvPr/>
        </p:nvSpPr>
        <p:spPr>
          <a:xfrm>
            <a:off x="924452" y="1461000"/>
            <a:ext cx="106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Genesis</a:t>
            </a:r>
          </a:p>
          <a:p>
            <a:r>
              <a:rPr lang="en-US" sz="2000" dirty="0"/>
              <a:t> block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709F48-2ECF-431E-8073-0B50A0AE0439}"/>
              </a:ext>
            </a:extLst>
          </p:cNvPr>
          <p:cNvSpPr txBox="1"/>
          <p:nvPr/>
        </p:nvSpPr>
        <p:spPr>
          <a:xfrm>
            <a:off x="2579295" y="1630277"/>
            <a:ext cx="67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7008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E756-80A2-4B52-9CCF-497522B3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4555A-7268-4858-A1B3-9A723AAD7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</a:rPr>
              <a:t> IDs are random public keys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70C0"/>
                </a:solidFill>
              </a:rPr>
              <a:t> Permissionless: one can create many accounts/IDs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0070C0"/>
              </a:solidFill>
            </a:endParaRPr>
          </a:p>
          <a:p>
            <a:pPr>
              <a:buFont typeface="Georgia" panose="02040502050405020303" pitchFamily="18" charset="0"/>
              <a:buChar char="×"/>
            </a:pPr>
            <a:r>
              <a:rPr lang="en-US" dirty="0">
                <a:solidFill>
                  <a:srgbClr val="FF0000"/>
                </a:solidFill>
              </a:rPr>
              <a:t> IDs are deterministic</a:t>
            </a:r>
          </a:p>
          <a:p>
            <a:pPr>
              <a:buFont typeface="Georgia" panose="02040502050405020303" pitchFamily="18" charset="0"/>
              <a:buChar char="×"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Transactions are posted publicly on the blockchain</a:t>
            </a:r>
          </a:p>
          <a:p>
            <a:pPr>
              <a:buFont typeface="Georgia" panose="02040502050405020303" pitchFamily="18" charset="0"/>
              <a:buChar char="×"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Georgia" panose="02040502050405020303" pitchFamily="18" charset="0"/>
              <a:buChar char="×"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https://www.blockchain.com/explorer</a:t>
            </a:r>
            <a:endParaRPr lang="en-US" dirty="0"/>
          </a:p>
          <a:p>
            <a:pPr>
              <a:buFont typeface="Georgia" panose="02040502050405020303" pitchFamily="18" charset="0"/>
              <a:buChar char="×"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19EDF2-BAD1-44E6-968E-B7437D367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077" y="846535"/>
            <a:ext cx="7313526" cy="4219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947AF9-AD79-4CD2-9B7B-DF3E2D3D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in CS: graph isomorphism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1CC5A7-52DA-4CB1-869B-D8F3C0BA37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301" y="5065877"/>
                <a:ext cx="10849556" cy="12707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NP (non-deterministic polynomial-time) problem</a:t>
                </a:r>
              </a:p>
              <a:p>
                <a:pPr lvl="1"/>
                <a:r>
                  <a:rPr lang="en-US" dirty="0"/>
                  <a:t>Hard to find the permutation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Easy to verify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1CC5A7-52DA-4CB1-869B-D8F3C0BA3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301" y="5065877"/>
                <a:ext cx="10849556" cy="1270776"/>
              </a:xfrm>
              <a:blipFill>
                <a:blip r:embed="rId4"/>
                <a:stretch>
                  <a:fillRect l="-1012" t="-8173" b="-10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D2B8892-38CB-43CE-A475-5EA317D1EBA7}"/>
              </a:ext>
            </a:extLst>
          </p:cNvPr>
          <p:cNvSpPr txBox="1"/>
          <p:nvPr/>
        </p:nvSpPr>
        <p:spPr>
          <a:xfrm>
            <a:off x="2880440" y="6527449"/>
            <a:ext cx="6097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https://en.wikipedia.org/wiki/Graph_isomorphism</a:t>
            </a:r>
          </a:p>
        </p:txBody>
      </p:sp>
    </p:spTree>
    <p:extLst>
      <p:ext uri="{BB962C8B-B14F-4D97-AF65-F5344CB8AC3E}">
        <p14:creationId xmlns:p14="http://schemas.microsoft.com/office/powerpoint/2010/main" val="33760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F558-172F-48F5-9FBB-C6489689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 attack on Bitcoin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C4198-8A33-4665-8CD3-9EEEF558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859" y="1114933"/>
            <a:ext cx="6528324" cy="50588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A399D-1432-43E0-886D-E8EB5C1F9D1C}"/>
              </a:ext>
            </a:extLst>
          </p:cNvPr>
          <p:cNvSpPr txBox="1"/>
          <p:nvPr/>
        </p:nvSpPr>
        <p:spPr>
          <a:xfrm>
            <a:off x="1202267" y="6262807"/>
            <a:ext cx="1006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fistful of bitcoins: characterizing payments among men with no names, Meiklejohn et al. 2013</a:t>
            </a:r>
          </a:p>
        </p:txBody>
      </p:sp>
    </p:spTree>
    <p:extLst>
      <p:ext uri="{BB962C8B-B14F-4D97-AF65-F5344CB8AC3E}">
        <p14:creationId xmlns:p14="http://schemas.microsoft.com/office/powerpoint/2010/main" val="822655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01D0E-9A02-4A48-ADC5-AB182BAF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The Future of Burning Bitcoin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5FDCD-E645-431B-9B40-2F2CEAB88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Christian Kane, Ian Matson, Clara Stadler </a:t>
            </a:r>
          </a:p>
          <a:p>
            <a:pPr marL="457200" lvl="1" indent="0">
              <a:buNone/>
            </a:pPr>
            <a:r>
              <a:rPr lang="en-US" dirty="0"/>
              <a:t>(course project TAMU CSCE465 Fall 2021)</a:t>
            </a:r>
          </a:p>
          <a:p>
            <a:endParaRPr lang="en-US" dirty="0"/>
          </a:p>
        </p:txBody>
      </p:sp>
      <p:sp>
        <p:nvSpPr>
          <p:cNvPr id="9" name="Google Shape;279;p30">
            <a:extLst>
              <a:ext uri="{FF2B5EF4-FFF2-40B4-BE49-F238E27FC236}">
                <a16:creationId xmlns:a16="http://schemas.microsoft.com/office/drawing/2014/main" id="{70ED0438-00CE-41D4-BDA6-C43E790603CF}"/>
              </a:ext>
            </a:extLst>
          </p:cNvPr>
          <p:cNvSpPr txBox="1">
            <a:spLocks noGrp="1"/>
          </p:cNvSpPr>
          <p:nvPr/>
        </p:nvSpPr>
        <p:spPr>
          <a:xfrm>
            <a:off x="574535" y="2734201"/>
            <a:ext cx="4990216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11NeverGonnaG1veYouUpXXXXXXSv96UC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1NeverGonnaLetYouDownXXXXXXVxMjSH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1NeverGonnaRunAroundXXXXXXXVmw254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1AndDesertYouXXXXXXXXXXXXXXZGQ6kS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1NeverGonnaMakeYouCryXXXXXXcDMJ4h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1NeverGonnaSayGoodbyeXXXXXXZSwyeY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1NeverGonnaTe11ALieXXXXXXXXZ3GTDD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1AndDesertYouXXXXXXXXXXXXXXZGQ6kS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0" name="Google Shape;280;p30">
            <a:extLst>
              <a:ext uri="{FF2B5EF4-FFF2-40B4-BE49-F238E27FC236}">
                <a16:creationId xmlns:a16="http://schemas.microsoft.com/office/drawing/2014/main" id="{FBDE4324-A476-4865-9560-996EAE751F5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44550" y="2420876"/>
            <a:ext cx="5295881" cy="303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81;p30">
            <a:extLst>
              <a:ext uri="{FF2B5EF4-FFF2-40B4-BE49-F238E27FC236}">
                <a16:creationId xmlns:a16="http://schemas.microsoft.com/office/drawing/2014/main" id="{98C6771A-65C3-486D-8167-8A2DAA4B5683}"/>
              </a:ext>
            </a:extLst>
          </p:cNvPr>
          <p:cNvSpPr txBox="1"/>
          <p:nvPr/>
        </p:nvSpPr>
        <p:spPr>
          <a:xfrm>
            <a:off x="5183876" y="5472037"/>
            <a:ext cx="5999315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4e617461736861636f6e61776179383140676d61696c2e636f6d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=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Natashaconaway81@gmail.com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2" name="Google Shape;282;p30">
            <a:extLst>
              <a:ext uri="{FF2B5EF4-FFF2-40B4-BE49-F238E27FC236}">
                <a16:creationId xmlns:a16="http://schemas.microsoft.com/office/drawing/2014/main" id="{9AC6D758-111D-4981-A909-23C63C046041}"/>
              </a:ext>
            </a:extLst>
          </p:cNvPr>
          <p:cNvSpPr txBox="1"/>
          <p:nvPr/>
        </p:nvSpPr>
        <p:spPr>
          <a:xfrm>
            <a:off x="6234951" y="6427200"/>
            <a:ext cx="354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6E778B"/>
                </a:solidFill>
              </a:rPr>
              <a:t>(We reached out to Natasha but she didn’t reply)</a:t>
            </a:r>
            <a:endParaRPr sz="1200" dirty="0">
              <a:solidFill>
                <a:srgbClr val="6E77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12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D4C31-8ABD-426D-B81C-CBC55BF48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2219134"/>
            <a:ext cx="9430368" cy="4620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C0494A-27DA-41AE-B4F5-654DEE31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Ethereum Proof of Stake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ADB42-BE17-4F83-9C53-2791803A0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Yu Shen, Joseph Gibson, </a:t>
            </a:r>
            <a:r>
              <a:rPr lang="en-US" dirty="0" err="1"/>
              <a:t>Sibo</a:t>
            </a:r>
            <a:r>
              <a:rPr lang="en-US" dirty="0"/>
              <a:t> Min </a:t>
            </a:r>
          </a:p>
          <a:p>
            <a:pPr marL="0" indent="0">
              <a:buNone/>
            </a:pPr>
            <a:r>
              <a:rPr lang="en-US" dirty="0"/>
              <a:t>	(course project TAMU CSCE689 spring 2021)</a:t>
            </a:r>
          </a:p>
        </p:txBody>
      </p:sp>
    </p:spTree>
    <p:extLst>
      <p:ext uri="{BB962C8B-B14F-4D97-AF65-F5344CB8AC3E}">
        <p14:creationId xmlns:p14="http://schemas.microsoft.com/office/powerpoint/2010/main" val="877992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0372-DD5B-4B37-B44B-3488B333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problems in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447D-786F-482A-AA37-3BC99F59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44" y="1515533"/>
            <a:ext cx="10849556" cy="46614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data are posted publicly on the chain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Pseudo-anonymity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do we post the data?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0372-DD5B-4B37-B44B-3488B333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problems in blockchain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7458F2-0F15-41CF-92EB-19A09D26073E}"/>
              </a:ext>
            </a:extLst>
          </p:cNvPr>
          <p:cNvSpPr/>
          <p:nvPr/>
        </p:nvSpPr>
        <p:spPr>
          <a:xfrm>
            <a:off x="371611" y="2846791"/>
            <a:ext cx="9800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Can we prove data validity without revealing the data </a:t>
            </a:r>
          </a:p>
        </p:txBody>
      </p:sp>
      <p:pic>
        <p:nvPicPr>
          <p:cNvPr id="6" name="Picture 2" descr="Image result for question mark">
            <a:extLst>
              <a:ext uri="{FF2B5EF4-FFF2-40B4-BE49-F238E27FC236}">
                <a16:creationId xmlns:a16="http://schemas.microsoft.com/office/drawing/2014/main" id="{AF513888-B40E-43B1-ACA3-8E755E3E3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778" y="2537346"/>
            <a:ext cx="1142110" cy="114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90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521C-5C58-4429-B7E6-9114083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Zero-knowledge proof (ZKP)</a:t>
            </a:r>
          </a:p>
        </p:txBody>
      </p:sp>
      <p:pic>
        <p:nvPicPr>
          <p:cNvPr id="4" name="Picture 2" descr="Image result for proof">
            <a:extLst>
              <a:ext uri="{FF2B5EF4-FFF2-40B4-BE49-F238E27FC236}">
                <a16:creationId xmlns:a16="http://schemas.microsoft.com/office/drawing/2014/main" id="{D0E64871-2127-4D0E-B425-217002B1D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72" y="3200299"/>
            <a:ext cx="1669874" cy="7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7">
            <a:extLst>
              <a:ext uri="{FF2B5EF4-FFF2-40B4-BE49-F238E27FC236}">
                <a16:creationId xmlns:a16="http://schemas.microsoft.com/office/drawing/2014/main" id="{F8B67F13-D2E3-482D-BA39-99CEA8B16BA1}"/>
              </a:ext>
            </a:extLst>
          </p:cNvPr>
          <p:cNvSpPr/>
          <p:nvPr/>
        </p:nvSpPr>
        <p:spPr>
          <a:xfrm rot="10800000">
            <a:off x="4006305" y="2915112"/>
            <a:ext cx="4456656" cy="16661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A7659-258F-44F6-BA70-5B92DECDEAB4}"/>
              </a:ext>
            </a:extLst>
          </p:cNvPr>
          <p:cNvSpPr txBox="1"/>
          <p:nvPr/>
        </p:nvSpPr>
        <p:spPr>
          <a:xfrm>
            <a:off x="1936087" y="2308215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FE417D-F07A-42C8-9AA3-6364903B8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216" y="2823279"/>
            <a:ext cx="1917520" cy="167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A2A64A-A97F-45F6-9CF4-877F4DF2C817}"/>
              </a:ext>
            </a:extLst>
          </p:cNvPr>
          <p:cNvSpPr txBox="1"/>
          <p:nvPr/>
        </p:nvSpPr>
        <p:spPr>
          <a:xfrm>
            <a:off x="8730482" y="2282800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E08B50-8579-4944-8EC4-C8963C25C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456" y="2192702"/>
            <a:ext cx="1294278" cy="1485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2FF67B-17FB-47CA-98E8-A62E201CA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255" y="2954974"/>
            <a:ext cx="689498" cy="10417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CEA4D4-7F09-4F12-8262-63ED8ACD63AA}"/>
              </a:ext>
            </a:extLst>
          </p:cNvPr>
          <p:cNvSpPr txBox="1"/>
          <p:nvPr/>
        </p:nvSpPr>
        <p:spPr>
          <a:xfrm>
            <a:off x="10335181" y="1769797"/>
            <a:ext cx="168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secret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C35D1-7991-4071-A00A-6721B5F6998B}"/>
              </a:ext>
            </a:extLst>
          </p:cNvPr>
          <p:cNvSpPr txBox="1"/>
          <p:nvPr/>
        </p:nvSpPr>
        <p:spPr>
          <a:xfrm>
            <a:off x="4466566" y="3276477"/>
            <a:ext cx="297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eorgia" panose="02040502050405020303" pitchFamily="18" charset="0"/>
              </a:rPr>
              <a:t>C</a:t>
            </a:r>
            <a:r>
              <a:rPr lang="en-US" sz="2400" dirty="0">
                <a:latin typeface="Georgia" panose="02040502050405020303" pitchFamily="18" charset="0"/>
              </a:rPr>
              <a:t>(data) = result   +</a:t>
            </a:r>
            <a:endParaRPr lang="en-US" sz="2400" i="1" dirty="0"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817D8B-BE08-4704-82FD-58132F519FAA}"/>
              </a:ext>
            </a:extLst>
          </p:cNvPr>
          <p:cNvSpPr txBox="1"/>
          <p:nvPr/>
        </p:nvSpPr>
        <p:spPr>
          <a:xfrm>
            <a:off x="816640" y="4113173"/>
            <a:ext cx="378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Verification: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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B53C9D-33E9-448F-83FB-454C2AD09016}"/>
                  </a:ext>
                </a:extLst>
              </p:cNvPr>
              <p:cNvSpPr txBox="1"/>
              <p:nvPr/>
            </p:nvSpPr>
            <p:spPr>
              <a:xfrm>
                <a:off x="536571" y="5228750"/>
                <a:ext cx="11328365" cy="702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Soundness (integrity): </a:t>
                </a:r>
                <a:r>
                  <a:rPr lang="en-US" sz="2800" dirty="0" err="1"/>
                  <a:t>Pr</a:t>
                </a:r>
                <a:r>
                  <a:rPr lang="en-US" sz="2800" dirty="0"/>
                  <a:t> [verification is </a:t>
                </a:r>
                <a:r>
                  <a:rPr lang="en-US" sz="2800" b="1" dirty="0">
                    <a:solidFill>
                      <a:srgbClr val="00B05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 </a:t>
                </a:r>
                <a:r>
                  <a:rPr lang="en-US" sz="2200" dirty="0">
                    <a:solidFill>
                      <a:srgbClr val="0070C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and</a:t>
                </a:r>
                <a:r>
                  <a:rPr lang="en-US" sz="2800" dirty="0">
                    <a:solidFill>
                      <a:srgbClr val="0070C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800" dirty="0">
                    <a:latin typeface="Georgia" panose="02040502050405020303" pitchFamily="18" charset="0"/>
                    <a:sym typeface="Wingdings" panose="05000000000000000000" pitchFamily="2" charset="2"/>
                  </a:rPr>
                  <a:t>result ≠ </a:t>
                </a:r>
                <a:r>
                  <a:rPr lang="en-US" sz="2800" i="1" dirty="0">
                    <a:latin typeface="Georgia" panose="02040502050405020303" pitchFamily="18" charset="0"/>
                    <a:sym typeface="Wingdings" panose="05000000000000000000" pitchFamily="2" charset="2"/>
                  </a:rPr>
                  <a:t>C</a:t>
                </a:r>
                <a:r>
                  <a:rPr lang="en-US" sz="2800" dirty="0">
                    <a:latin typeface="Georgia" panose="02040502050405020303" pitchFamily="18" charset="0"/>
                    <a:sym typeface="Wingdings" panose="05000000000000000000" pitchFamily="2" charset="2"/>
                  </a:rPr>
                  <a:t>(data)</a:t>
                </a:r>
                <a:r>
                  <a:rPr lang="en-US" sz="2800" dirty="0"/>
                  <a:t>]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baseline="30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B53C9D-33E9-448F-83FB-454C2AD09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71" y="5228750"/>
                <a:ext cx="11328365" cy="702500"/>
              </a:xfrm>
              <a:prstGeom prst="rect">
                <a:avLst/>
              </a:prstGeom>
              <a:blipFill>
                <a:blip r:embed="rId7"/>
                <a:stretch>
                  <a:fillRect l="-1076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B428E7BD-FE85-416F-8475-F7E89AC42DCC}"/>
              </a:ext>
            </a:extLst>
          </p:cNvPr>
          <p:cNvSpPr/>
          <p:nvPr/>
        </p:nvSpPr>
        <p:spPr>
          <a:xfrm>
            <a:off x="4496817" y="1523575"/>
            <a:ext cx="34756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Georgia" panose="02040502050405020303" pitchFamily="18" charset="0"/>
              </a:rPr>
              <a:t>Public computation </a:t>
            </a:r>
            <a:r>
              <a:rPr lang="en-US" sz="2600" i="1" dirty="0">
                <a:latin typeface="Georgia" panose="02040502050405020303" pitchFamily="18" charset="0"/>
              </a:rPr>
              <a:t>C</a:t>
            </a:r>
            <a:endParaRPr lang="en-US" sz="2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45DF26-04A0-492A-A042-98D759AFC139}"/>
              </a:ext>
            </a:extLst>
          </p:cNvPr>
          <p:cNvSpPr txBox="1"/>
          <p:nvPr/>
        </p:nvSpPr>
        <p:spPr>
          <a:xfrm>
            <a:off x="536571" y="5842080"/>
            <a:ext cx="1118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Zero Knowledge (privacy): the proof leaks no information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6C7C97-470F-43CE-B480-013859499516}"/>
              </a:ext>
            </a:extLst>
          </p:cNvPr>
          <p:cNvSpPr txBox="1"/>
          <p:nvPr/>
        </p:nvSpPr>
        <p:spPr>
          <a:xfrm>
            <a:off x="536571" y="4770276"/>
            <a:ext cx="956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Correctness: honest prover, verification is </a:t>
            </a:r>
            <a:r>
              <a:rPr lang="en-US" sz="2800" b="1" dirty="0">
                <a:solidFill>
                  <a:srgbClr val="00B05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99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CB09-310F-4784-A9D9-63BE5649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zero knowledge proof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85B244-03D9-4B59-AEEF-17CE985D2F4E}"/>
              </a:ext>
            </a:extLst>
          </p:cNvPr>
          <p:cNvGrpSpPr/>
          <p:nvPr/>
        </p:nvGrpSpPr>
        <p:grpSpPr>
          <a:xfrm>
            <a:off x="1399908" y="1167847"/>
            <a:ext cx="8681542" cy="3543469"/>
            <a:chOff x="1229711" y="1543537"/>
            <a:chExt cx="8681542" cy="354346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F5E5F06-C174-4D2E-BFB8-2CE2097E38C5}"/>
                </a:ext>
              </a:extLst>
            </p:cNvPr>
            <p:cNvSpPr/>
            <p:nvPr/>
          </p:nvSpPr>
          <p:spPr>
            <a:xfrm>
              <a:off x="2144110" y="1543538"/>
              <a:ext cx="2301765" cy="354346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Block 50</a:t>
              </a:r>
            </a:p>
            <a:p>
              <a:endParaRPr lang="en-US" b="1" dirty="0">
                <a:solidFill>
                  <a:schemeClr val="tx1"/>
                </a:solidFill>
              </a:endParaRPr>
            </a:p>
            <a:p>
              <a:r>
                <a:rPr lang="en-US" b="1" dirty="0">
                  <a:solidFill>
                    <a:schemeClr val="tx1"/>
                  </a:solidFill>
                </a:rPr>
                <a:t>proof of work: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0000128319xyc</a:t>
              </a:r>
            </a:p>
            <a:p>
              <a:r>
                <a:rPr lang="en-US" b="1" dirty="0">
                  <a:solidFill>
                    <a:schemeClr val="tx1"/>
                  </a:solidFill>
                </a:rPr>
                <a:t>pointer: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previous block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30B84B7-002E-443B-8B0F-7EF53358BFC0}"/>
                </a:ext>
              </a:extLst>
            </p:cNvPr>
            <p:cNvSpPr/>
            <p:nvPr/>
          </p:nvSpPr>
          <p:spPr>
            <a:xfrm>
              <a:off x="2322785" y="3334080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9AC984C-CA55-4A10-B200-3E92FE654C38}"/>
                </a:ext>
              </a:extLst>
            </p:cNvPr>
            <p:cNvSpPr/>
            <p:nvPr/>
          </p:nvSpPr>
          <p:spPr>
            <a:xfrm>
              <a:off x="2322785" y="3874711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BA4E035-8017-410B-AA65-11AD5F44E313}"/>
                </a:ext>
              </a:extLst>
            </p:cNvPr>
            <p:cNvSpPr/>
            <p:nvPr/>
          </p:nvSpPr>
          <p:spPr>
            <a:xfrm>
              <a:off x="2322785" y="4442268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E355445-BB7D-4846-811F-8DE12D8837CF}"/>
                </a:ext>
              </a:extLst>
            </p:cNvPr>
            <p:cNvSpPr/>
            <p:nvPr/>
          </p:nvSpPr>
          <p:spPr>
            <a:xfrm>
              <a:off x="4876799" y="1543537"/>
              <a:ext cx="2301765" cy="354346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Block 51</a:t>
              </a:r>
            </a:p>
            <a:p>
              <a:endParaRPr lang="en-US" b="1" dirty="0">
                <a:solidFill>
                  <a:schemeClr val="tx1"/>
                </a:solidFill>
              </a:endParaRPr>
            </a:p>
            <a:p>
              <a:r>
                <a:rPr lang="en-US" b="1" dirty="0">
                  <a:solidFill>
                    <a:schemeClr val="tx1"/>
                  </a:solidFill>
                </a:rPr>
                <a:t>proof of work: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000089018kas</a:t>
              </a:r>
            </a:p>
            <a:p>
              <a:r>
                <a:rPr lang="en-US" b="1" dirty="0">
                  <a:solidFill>
                    <a:schemeClr val="tx1"/>
                  </a:solidFill>
                </a:rPr>
                <a:t>pointer: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previous block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A3BDB92-166D-4BBA-B6BA-EDF00399851E}"/>
                </a:ext>
              </a:extLst>
            </p:cNvPr>
            <p:cNvSpPr/>
            <p:nvPr/>
          </p:nvSpPr>
          <p:spPr>
            <a:xfrm>
              <a:off x="7609488" y="1543537"/>
              <a:ext cx="2301765" cy="354346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Block 52</a:t>
              </a:r>
            </a:p>
            <a:p>
              <a:endParaRPr lang="en-US" b="1" dirty="0">
                <a:solidFill>
                  <a:schemeClr val="tx1"/>
                </a:solidFill>
              </a:endParaRPr>
            </a:p>
            <a:p>
              <a:r>
                <a:rPr lang="en-US" b="1" dirty="0">
                  <a:solidFill>
                    <a:schemeClr val="tx1"/>
                  </a:solidFill>
                </a:rPr>
                <a:t>proof of work: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000007123hnaydf</a:t>
              </a:r>
            </a:p>
            <a:p>
              <a:r>
                <a:rPr lang="en-US" b="1" dirty="0">
                  <a:solidFill>
                    <a:schemeClr val="tx1"/>
                  </a:solidFill>
                </a:rPr>
                <a:t>pointer: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previous block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87BADA7-6AF4-435B-AA6A-877CAEAD6D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29711" y="1840128"/>
              <a:ext cx="1093075" cy="119736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BB6D991-E226-48C5-A859-C41116D026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20359" y="1809429"/>
              <a:ext cx="1093076" cy="11948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1B02CDD-4311-469A-B0D6-C0BA1D8984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2026" y="1854750"/>
              <a:ext cx="1093076" cy="11948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AABE7A0-D531-4793-BED7-3096C69948FE}"/>
                </a:ext>
              </a:extLst>
            </p:cNvPr>
            <p:cNvSpPr/>
            <p:nvPr/>
          </p:nvSpPr>
          <p:spPr>
            <a:xfrm>
              <a:off x="5055474" y="3312560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BCD8FC0-54C0-44EE-986B-D52AA37E2011}"/>
                </a:ext>
              </a:extLst>
            </p:cNvPr>
            <p:cNvSpPr/>
            <p:nvPr/>
          </p:nvSpPr>
          <p:spPr>
            <a:xfrm>
              <a:off x="5055474" y="3853191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20B445F-6875-4DD2-9FE5-D4A03C21C16A}"/>
                </a:ext>
              </a:extLst>
            </p:cNvPr>
            <p:cNvSpPr/>
            <p:nvPr/>
          </p:nvSpPr>
          <p:spPr>
            <a:xfrm>
              <a:off x="5055474" y="4420748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E97585C-8AD4-4570-9FC8-A3483C316776}"/>
                </a:ext>
              </a:extLst>
            </p:cNvPr>
            <p:cNvSpPr/>
            <p:nvPr/>
          </p:nvSpPr>
          <p:spPr>
            <a:xfrm>
              <a:off x="7809184" y="3329976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306E2FE-B134-4E0A-8553-4D0C1EA30FE0}"/>
                </a:ext>
              </a:extLst>
            </p:cNvPr>
            <p:cNvSpPr/>
            <p:nvPr/>
          </p:nvSpPr>
          <p:spPr>
            <a:xfrm>
              <a:off x="7809184" y="3870607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42F951A-684F-499B-89CB-55135BFAB8B3}"/>
                </a:ext>
              </a:extLst>
            </p:cNvPr>
            <p:cNvSpPr/>
            <p:nvPr/>
          </p:nvSpPr>
          <p:spPr>
            <a:xfrm>
              <a:off x="7809184" y="4438164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9917AA1-5915-4A2B-A7B0-39545D9D4D43}"/>
              </a:ext>
            </a:extLst>
          </p:cNvPr>
          <p:cNvSpPr txBox="1"/>
          <p:nvPr/>
        </p:nvSpPr>
        <p:spPr>
          <a:xfrm>
            <a:off x="1325149" y="4831935"/>
            <a:ext cx="101740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Publish </a:t>
            </a:r>
            <a:r>
              <a:rPr lang="en-US" sz="2600" b="1" dirty="0"/>
              <a:t>zero knowledge proofs </a:t>
            </a:r>
            <a:r>
              <a:rPr lang="en-US" sz="2600" dirty="0"/>
              <a:t>of data validity on blockchain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5151B6-0D72-43B5-A89A-31595D5C4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49" y="1033425"/>
            <a:ext cx="8766808" cy="368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0F49DB-71B8-4CFF-AF74-DBB0C1E5C458}"/>
              </a:ext>
            </a:extLst>
          </p:cNvPr>
          <p:cNvSpPr txBox="1"/>
          <p:nvPr/>
        </p:nvSpPr>
        <p:spPr>
          <a:xfrm>
            <a:off x="1325148" y="5471771"/>
            <a:ext cx="10261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Soundness: integrity/validity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consensus</a:t>
            </a:r>
            <a:endParaRPr lang="en-US" sz="2400" dirty="0"/>
          </a:p>
          <a:p>
            <a:r>
              <a:rPr lang="en-US" sz="2400" dirty="0"/>
              <a:t>Zero knowledge: privacy</a:t>
            </a:r>
          </a:p>
        </p:txBody>
      </p:sp>
    </p:spTree>
    <p:extLst>
      <p:ext uri="{BB962C8B-B14F-4D97-AF65-F5344CB8AC3E}">
        <p14:creationId xmlns:p14="http://schemas.microsoft.com/office/powerpoint/2010/main" val="21164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F65A-383F-4CA3-9348-38E66126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Zerocash</a:t>
            </a:r>
            <a:r>
              <a:rPr lang="en-US" dirty="0"/>
              <a:t> [BCG+14]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A1374E-D0AD-49FA-8941-E754AC414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21" y="1320089"/>
            <a:ext cx="10849556" cy="1570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UTXO (unspent transaction output) in Bitcoin</a:t>
            </a:r>
          </a:p>
          <a:p>
            <a:pPr marL="0" indent="0">
              <a:buNone/>
            </a:pPr>
            <a:r>
              <a:rPr lang="en-US" dirty="0"/>
              <a:t>Accounts in Ethereum</a:t>
            </a:r>
          </a:p>
        </p:txBody>
      </p:sp>
      <p:pic>
        <p:nvPicPr>
          <p:cNvPr id="5" name="Picture 2" descr="Image result for bitcoin">
            <a:extLst>
              <a:ext uri="{FF2B5EF4-FFF2-40B4-BE49-F238E27FC236}">
                <a16:creationId xmlns:a16="http://schemas.microsoft.com/office/drawing/2014/main" id="{3515ACD8-4C45-4984-9F67-4527382AB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9" y="2886355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bitcoin">
            <a:extLst>
              <a:ext uri="{FF2B5EF4-FFF2-40B4-BE49-F238E27FC236}">
                <a16:creationId xmlns:a16="http://schemas.microsoft.com/office/drawing/2014/main" id="{F3946D7E-EF93-4EC1-976D-091D6C8F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69" y="2886355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bitcoin">
            <a:extLst>
              <a:ext uri="{FF2B5EF4-FFF2-40B4-BE49-F238E27FC236}">
                <a16:creationId xmlns:a16="http://schemas.microsoft.com/office/drawing/2014/main" id="{043FA786-2B9E-4027-B362-804CFB312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59" y="2886355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bitcoin">
            <a:extLst>
              <a:ext uri="{FF2B5EF4-FFF2-40B4-BE49-F238E27FC236}">
                <a16:creationId xmlns:a16="http://schemas.microsoft.com/office/drawing/2014/main" id="{A83F0265-C3BC-4CBE-B372-5F2A17488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49" y="2886355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bitcoin">
            <a:extLst>
              <a:ext uri="{FF2B5EF4-FFF2-40B4-BE49-F238E27FC236}">
                <a16:creationId xmlns:a16="http://schemas.microsoft.com/office/drawing/2014/main" id="{3893C932-F3CF-4C00-A182-D3E0849C6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39" y="2886355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bitcoin">
            <a:extLst>
              <a:ext uri="{FF2B5EF4-FFF2-40B4-BE49-F238E27FC236}">
                <a16:creationId xmlns:a16="http://schemas.microsoft.com/office/drawing/2014/main" id="{ED575227-51E7-4554-9449-73D4EE961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29" y="2886355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bitcoin">
            <a:extLst>
              <a:ext uri="{FF2B5EF4-FFF2-40B4-BE49-F238E27FC236}">
                <a16:creationId xmlns:a16="http://schemas.microsoft.com/office/drawing/2014/main" id="{1E817F25-0468-4F0D-8840-F8E7CA7A2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19" y="2886355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bitcoin">
            <a:extLst>
              <a:ext uri="{FF2B5EF4-FFF2-40B4-BE49-F238E27FC236}">
                <a16:creationId xmlns:a16="http://schemas.microsoft.com/office/drawing/2014/main" id="{F27F99EE-F6FE-42E5-A855-D230DFAC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09" y="2886355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F5ED13-F745-4C62-86BB-6939D26C4049}"/>
              </a:ext>
            </a:extLst>
          </p:cNvPr>
          <p:cNvSpPr txBox="1"/>
          <p:nvPr/>
        </p:nvSpPr>
        <p:spPr>
          <a:xfrm>
            <a:off x="3108960" y="4066391"/>
            <a:ext cx="2635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(bc1qxy2kgdygj, 3)</a:t>
            </a: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7340F2A4-12B2-473A-AEA8-F54CF89675BF}"/>
              </a:ext>
            </a:extLst>
          </p:cNvPr>
          <p:cNvSpPr/>
          <p:nvPr/>
        </p:nvSpPr>
        <p:spPr>
          <a:xfrm>
            <a:off x="3722358" y="2708237"/>
            <a:ext cx="1234873" cy="1441525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Image result for bitcoin">
            <a:extLst>
              <a:ext uri="{FF2B5EF4-FFF2-40B4-BE49-F238E27FC236}">
                <a16:creationId xmlns:a16="http://schemas.microsoft.com/office/drawing/2014/main" id="{E43EC6F3-2040-461B-8ED9-62663C00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99" y="2886354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bitcoin">
            <a:extLst>
              <a:ext uri="{FF2B5EF4-FFF2-40B4-BE49-F238E27FC236}">
                <a16:creationId xmlns:a16="http://schemas.microsoft.com/office/drawing/2014/main" id="{09425D5C-ED4C-4FAC-94AD-305526677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889" y="2886354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0B985D-EEF1-4EA5-B6CA-4AE898E4339D}"/>
              </a:ext>
            </a:extLst>
          </p:cNvPr>
          <p:cNvSpPr txBox="1"/>
          <p:nvPr/>
        </p:nvSpPr>
        <p:spPr>
          <a:xfrm>
            <a:off x="8448432" y="2360834"/>
            <a:ext cx="2945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(bcxy2drugdygj, 1.3)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CAD261-462A-4B1D-A8A0-2C67B67C6226}"/>
              </a:ext>
            </a:extLst>
          </p:cNvPr>
          <p:cNvSpPr txBox="1"/>
          <p:nvPr/>
        </p:nvSpPr>
        <p:spPr>
          <a:xfrm>
            <a:off x="9533722" y="4004310"/>
            <a:ext cx="2635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(</a:t>
            </a:r>
            <a:r>
              <a:rPr lang="en-US" sz="2200" dirty="0" err="1"/>
              <a:t>uilanreprznp</a:t>
            </a:r>
            <a:r>
              <a:rPr lang="en-US" sz="2200" dirty="0"/>
              <a:t>, 1.7)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696750-F1A7-4742-B472-BAC6462679C2}"/>
              </a:ext>
            </a:extLst>
          </p:cNvPr>
          <p:cNvSpPr txBox="1"/>
          <p:nvPr/>
        </p:nvSpPr>
        <p:spPr>
          <a:xfrm>
            <a:off x="5332411" y="5260490"/>
            <a:ext cx="23559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3=1.3+1.7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5C21EB-6376-478E-920E-B29A7FE8C532}"/>
              </a:ext>
            </a:extLst>
          </p:cNvPr>
          <p:cNvCxnSpPr/>
          <p:nvPr/>
        </p:nvCxnSpPr>
        <p:spPr>
          <a:xfrm flipH="1">
            <a:off x="7164593" y="4592024"/>
            <a:ext cx="3144296" cy="6577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CA2FE7-B148-44FD-A481-38FC86A15071}"/>
              </a:ext>
            </a:extLst>
          </p:cNvPr>
          <p:cNvCxnSpPr>
            <a:cxnSpLocks/>
          </p:cNvCxnSpPr>
          <p:nvPr/>
        </p:nvCxnSpPr>
        <p:spPr>
          <a:xfrm flipH="1">
            <a:off x="6322203" y="3881564"/>
            <a:ext cx="3090738" cy="13681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459EA7-944E-473D-8FEA-37D4EA590301}"/>
              </a:ext>
            </a:extLst>
          </p:cNvPr>
          <p:cNvCxnSpPr>
            <a:cxnSpLocks/>
          </p:cNvCxnSpPr>
          <p:nvPr/>
        </p:nvCxnSpPr>
        <p:spPr>
          <a:xfrm>
            <a:off x="4572818" y="4592023"/>
            <a:ext cx="1171765" cy="6577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Google Shape;201;p47">
            <a:extLst>
              <a:ext uri="{FF2B5EF4-FFF2-40B4-BE49-F238E27FC236}">
                <a16:creationId xmlns:a16="http://schemas.microsoft.com/office/drawing/2014/main" id="{5581EAD8-F66A-4AD4-BD44-EC5592D641B2}"/>
              </a:ext>
            </a:extLst>
          </p:cNvPr>
          <p:cNvSpPr txBox="1"/>
          <p:nvPr/>
        </p:nvSpPr>
        <p:spPr>
          <a:xfrm>
            <a:off x="700525" y="5869928"/>
            <a:ext cx="5202188" cy="75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/>
              <a:t>Transfer 1.6 Bitcoins from            to    .</a:t>
            </a:r>
            <a:endParaRPr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206;p47">
                <a:extLst>
                  <a:ext uri="{FF2B5EF4-FFF2-40B4-BE49-F238E27FC236}">
                    <a16:creationId xmlns:a16="http://schemas.microsoft.com/office/drawing/2014/main" id="{00C02BBB-9D4B-4369-A3DF-132C991FB0BB}"/>
                  </a:ext>
                </a:extLst>
              </p:cNvPr>
              <p:cNvSpPr txBox="1"/>
              <p:nvPr/>
            </p:nvSpPr>
            <p:spPr>
              <a:xfrm>
                <a:off x="5952076" y="5939832"/>
                <a:ext cx="4702188" cy="61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" sz="2400" dirty="0"/>
                  <a:t>Signed 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sz="2400" dirty="0"/>
              </a:p>
            </p:txBody>
          </p:sp>
        </mc:Choice>
        <mc:Fallback xmlns="">
          <p:sp>
            <p:nvSpPr>
              <p:cNvPr id="24" name="Google Shape;206;p47">
                <a:extLst>
                  <a:ext uri="{FF2B5EF4-FFF2-40B4-BE49-F238E27FC236}">
                    <a16:creationId xmlns:a16="http://schemas.microsoft.com/office/drawing/2014/main" id="{00C02BBB-9D4B-4369-A3DF-132C991FB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076" y="5939832"/>
                <a:ext cx="4702188" cy="618000"/>
              </a:xfrm>
              <a:prstGeom prst="rect">
                <a:avLst/>
              </a:prstGeom>
              <a:blipFill>
                <a:blip r:embed="rId3"/>
                <a:stretch>
                  <a:fillRect l="-1295"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CAD2FC-B89A-48B2-8234-27D3907F273A}"/>
                  </a:ext>
                </a:extLst>
              </p:cNvPr>
              <p:cNvSpPr/>
              <p:nvPr/>
            </p:nvSpPr>
            <p:spPr>
              <a:xfrm>
                <a:off x="5135074" y="6012942"/>
                <a:ext cx="54129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CAD2FC-B89A-48B2-8234-27D3907F2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074" y="6012942"/>
                <a:ext cx="541293" cy="461665"/>
              </a:xfrm>
              <a:prstGeom prst="rect">
                <a:avLst/>
              </a:prstGeom>
              <a:blipFill>
                <a:blip r:embed="rId4"/>
                <a:stretch>
                  <a:fillRect l="-8989" r="-2134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700CBD1-A6AA-4684-B659-97467D4F374A}"/>
                  </a:ext>
                </a:extLst>
              </p:cNvPr>
              <p:cNvSpPr/>
              <p:nvPr/>
            </p:nvSpPr>
            <p:spPr>
              <a:xfrm>
                <a:off x="4159983" y="6012943"/>
                <a:ext cx="68372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700CBD1-A6AA-4684-B659-97467D4F3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983" y="6012943"/>
                <a:ext cx="683729" cy="461665"/>
              </a:xfrm>
              <a:prstGeom prst="rect">
                <a:avLst/>
              </a:prstGeom>
              <a:blipFill>
                <a:blip r:embed="rId5"/>
                <a:stretch>
                  <a:fillRect l="-2655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 descr="Buzz - Zcash">
            <a:extLst>
              <a:ext uri="{FF2B5EF4-FFF2-40B4-BE49-F238E27FC236}">
                <a16:creationId xmlns:a16="http://schemas.microsoft.com/office/drawing/2014/main" id="{70555A15-CA1B-4576-A8FF-66194751E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91" y="23025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1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/>
      <p:bldP spid="14" grpId="0" animBg="1"/>
      <p:bldP spid="17" grpId="0"/>
      <p:bldP spid="18" grpId="0"/>
      <p:bldP spid="19" grpId="0"/>
      <p:bldP spid="23" grpId="0" animBg="1"/>
      <p:bldP spid="24" grpId="0"/>
      <p:bldP spid="25" grpId="0" animBg="1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969B-F806-4CB4-B5B1-2BFE2A0D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Commitments and set membership</a:t>
            </a:r>
          </a:p>
        </p:txBody>
      </p:sp>
      <p:pic>
        <p:nvPicPr>
          <p:cNvPr id="4" name="Picture 2" descr="Image result for bitcoin">
            <a:extLst>
              <a:ext uri="{FF2B5EF4-FFF2-40B4-BE49-F238E27FC236}">
                <a16:creationId xmlns:a16="http://schemas.microsoft.com/office/drawing/2014/main" id="{EA121A8A-85A6-4B95-A950-8E55C094C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58" y="1650767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764F99-46FD-43B0-869E-178AE9769E6E}"/>
              </a:ext>
            </a:extLst>
          </p:cNvPr>
          <p:cNvSpPr txBox="1"/>
          <p:nvPr/>
        </p:nvSpPr>
        <p:spPr>
          <a:xfrm>
            <a:off x="1403956" y="1862936"/>
            <a:ext cx="204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H(          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CEE5BA-6A75-4F09-AE35-6426D30BB1C8}"/>
              </a:ext>
            </a:extLst>
          </p:cNvPr>
          <p:cNvSpPr txBox="1"/>
          <p:nvPr/>
        </p:nvSpPr>
        <p:spPr>
          <a:xfrm>
            <a:off x="6096000" y="3213556"/>
            <a:ext cx="3319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H(bc1qxy2kgdygj, 3)</a:t>
            </a:r>
          </a:p>
        </p:txBody>
      </p:sp>
      <p:pic>
        <p:nvPicPr>
          <p:cNvPr id="15" name="Picture 2" descr="Image result for bitcoin">
            <a:extLst>
              <a:ext uri="{FF2B5EF4-FFF2-40B4-BE49-F238E27FC236}">
                <a16:creationId xmlns:a16="http://schemas.microsoft.com/office/drawing/2014/main" id="{86B41962-D2F5-439F-A366-14971357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40" y="1650767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A15D22-E1F7-496B-95E4-26A006A4CDA9}"/>
              </a:ext>
            </a:extLst>
          </p:cNvPr>
          <p:cNvSpPr txBox="1"/>
          <p:nvPr/>
        </p:nvSpPr>
        <p:spPr>
          <a:xfrm>
            <a:off x="3120838" y="1862936"/>
            <a:ext cx="204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H(          )</a:t>
            </a:r>
          </a:p>
        </p:txBody>
      </p:sp>
      <p:pic>
        <p:nvPicPr>
          <p:cNvPr id="17" name="Picture 2" descr="Image result for bitcoin">
            <a:extLst>
              <a:ext uri="{FF2B5EF4-FFF2-40B4-BE49-F238E27FC236}">
                <a16:creationId xmlns:a16="http://schemas.microsoft.com/office/drawing/2014/main" id="{F2A196BD-854E-40FB-9627-132240271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19" y="1650767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8066B1-D9E0-4A5A-A04F-37380A7386C7}"/>
              </a:ext>
            </a:extLst>
          </p:cNvPr>
          <p:cNvSpPr txBox="1"/>
          <p:nvPr/>
        </p:nvSpPr>
        <p:spPr>
          <a:xfrm>
            <a:off x="4753117" y="1862936"/>
            <a:ext cx="204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H(          )</a:t>
            </a:r>
          </a:p>
        </p:txBody>
      </p:sp>
      <p:pic>
        <p:nvPicPr>
          <p:cNvPr id="19" name="Picture 2" descr="Image result for bitcoin">
            <a:extLst>
              <a:ext uri="{FF2B5EF4-FFF2-40B4-BE49-F238E27FC236}">
                <a16:creationId xmlns:a16="http://schemas.microsoft.com/office/drawing/2014/main" id="{4C15D221-9741-4151-A8E2-F4219699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601" y="1650767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A7EF430-56C7-4CB1-9E3C-CE2A483BA6AB}"/>
              </a:ext>
            </a:extLst>
          </p:cNvPr>
          <p:cNvSpPr txBox="1"/>
          <p:nvPr/>
        </p:nvSpPr>
        <p:spPr>
          <a:xfrm>
            <a:off x="6469999" y="1862936"/>
            <a:ext cx="204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H(          )</a:t>
            </a:r>
          </a:p>
        </p:txBody>
      </p:sp>
      <p:pic>
        <p:nvPicPr>
          <p:cNvPr id="21" name="Picture 2" descr="Image result for bitcoin">
            <a:extLst>
              <a:ext uri="{FF2B5EF4-FFF2-40B4-BE49-F238E27FC236}">
                <a16:creationId xmlns:a16="http://schemas.microsoft.com/office/drawing/2014/main" id="{46DB09CC-273D-4FAF-B82F-A29D16B5B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15" y="1650767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403B64-E986-4E5D-A765-6C05CB4DAC46}"/>
              </a:ext>
            </a:extLst>
          </p:cNvPr>
          <p:cNvSpPr txBox="1"/>
          <p:nvPr/>
        </p:nvSpPr>
        <p:spPr>
          <a:xfrm>
            <a:off x="8065013" y="1862936"/>
            <a:ext cx="204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H(          )</a:t>
            </a:r>
          </a:p>
        </p:txBody>
      </p:sp>
      <p:pic>
        <p:nvPicPr>
          <p:cNvPr id="23" name="Picture 2" descr="Image result for bitcoin">
            <a:extLst>
              <a:ext uri="{FF2B5EF4-FFF2-40B4-BE49-F238E27FC236}">
                <a16:creationId xmlns:a16="http://schemas.microsoft.com/office/drawing/2014/main" id="{8F46C02A-C069-4D64-983D-9948BE5B2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497" y="1650767"/>
            <a:ext cx="1085290" cy="10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520EEB-E2A5-4C58-A7D0-A1401BD342A1}"/>
              </a:ext>
            </a:extLst>
          </p:cNvPr>
          <p:cNvSpPr txBox="1"/>
          <p:nvPr/>
        </p:nvSpPr>
        <p:spPr>
          <a:xfrm>
            <a:off x="9781895" y="1862936"/>
            <a:ext cx="204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H(          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969977-52A0-44A6-8E83-97B92BFFF78B}"/>
              </a:ext>
            </a:extLst>
          </p:cNvPr>
          <p:cNvSpPr txBox="1"/>
          <p:nvPr/>
        </p:nvSpPr>
        <p:spPr>
          <a:xfrm>
            <a:off x="1166043" y="3484542"/>
            <a:ext cx="10117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Zero knowledge proof: </a:t>
            </a:r>
          </a:p>
          <a:p>
            <a:pPr marL="342900" indent="-342900">
              <a:buAutoNum type="arabicPeriod"/>
            </a:pPr>
            <a:r>
              <a:rPr lang="en-US" sz="2400" dirty="0"/>
              <a:t>The coin/hash to spend is in the set</a:t>
            </a:r>
          </a:p>
          <a:p>
            <a:pPr marL="342900" indent="-342900">
              <a:buAutoNum type="arabicPeriod"/>
            </a:pPr>
            <a:r>
              <a:rPr lang="en-US" sz="2400" dirty="0"/>
              <a:t>I know the pre-image of the commitment/hash</a:t>
            </a:r>
          </a:p>
          <a:p>
            <a:pPr marL="342900" indent="-342900">
              <a:buAutoNum type="arabicPeriod"/>
            </a:pPr>
            <a:r>
              <a:rPr lang="en-US" sz="2400" dirty="0"/>
              <a:t>I can generate a valid signature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Witness/secret of ZKP: secret key, public key, amount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A60811A-03A7-4EEB-8C2B-FE8744315806}"/>
              </a:ext>
            </a:extLst>
          </p:cNvPr>
          <p:cNvSpPr/>
          <p:nvPr/>
        </p:nvSpPr>
        <p:spPr>
          <a:xfrm rot="16200000">
            <a:off x="7110584" y="2736264"/>
            <a:ext cx="602995" cy="374381"/>
          </a:xfrm>
          <a:prstGeom prst="rightArrow">
            <a:avLst>
              <a:gd name="adj1" fmla="val 50000"/>
              <a:gd name="adj2" fmla="val 749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EB30-CF17-4587-81F8-81D73D7E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membership: Merkle hash tree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980007-E890-4E66-B059-89CACFC0DB5E}"/>
              </a:ext>
            </a:extLst>
          </p:cNvPr>
          <p:cNvSpPr/>
          <p:nvPr/>
        </p:nvSpPr>
        <p:spPr>
          <a:xfrm>
            <a:off x="696649" y="3817927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3F9922-7DB9-47B5-96D1-66D742DAEBBB}"/>
              </a:ext>
            </a:extLst>
          </p:cNvPr>
          <p:cNvSpPr/>
          <p:nvPr/>
        </p:nvSpPr>
        <p:spPr>
          <a:xfrm>
            <a:off x="5037808" y="3817927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53DE18-0C51-4F0F-A247-B17204037B8C}"/>
              </a:ext>
            </a:extLst>
          </p:cNvPr>
          <p:cNvSpPr/>
          <p:nvPr/>
        </p:nvSpPr>
        <p:spPr>
          <a:xfrm>
            <a:off x="2867228" y="3817927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380410-BF1C-4F8F-A95E-6E6E19E05219}"/>
              </a:ext>
            </a:extLst>
          </p:cNvPr>
          <p:cNvSpPr/>
          <p:nvPr/>
        </p:nvSpPr>
        <p:spPr>
          <a:xfrm>
            <a:off x="7208388" y="3817927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BAFED6-0486-467C-9214-93D6C17A542D}"/>
              </a:ext>
            </a:extLst>
          </p:cNvPr>
          <p:cNvSpPr/>
          <p:nvPr/>
        </p:nvSpPr>
        <p:spPr>
          <a:xfrm>
            <a:off x="1781938" y="2550858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1F815A-DE9E-425B-99F4-0C9AF779B335}"/>
              </a:ext>
            </a:extLst>
          </p:cNvPr>
          <p:cNvSpPr/>
          <p:nvPr/>
        </p:nvSpPr>
        <p:spPr>
          <a:xfrm>
            <a:off x="6123098" y="2550858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0FE6052-F10C-43A7-B547-B8941FE52CCF}"/>
              </a:ext>
            </a:extLst>
          </p:cNvPr>
          <p:cNvSpPr/>
          <p:nvPr/>
        </p:nvSpPr>
        <p:spPr>
          <a:xfrm>
            <a:off x="3952518" y="1682341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6180D1-C449-4551-B64C-B53DE113CD51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696648" y="4378928"/>
            <a:ext cx="158938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FB2D4F-9DAC-48A7-B436-EEC0C248E418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1623002" y="4378928"/>
            <a:ext cx="158936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49A336-8CB5-441D-A099-99764EFBA77D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2867228" y="4378928"/>
            <a:ext cx="158937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516264-A183-4DC2-A174-BEFF5FDE3006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3793581" y="4378928"/>
            <a:ext cx="158937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5940A80-6EE0-4670-939C-A4715B588449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5037808" y="4378928"/>
            <a:ext cx="158937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67FF3B1-A251-497F-808B-86360A3ACA65}"/>
              </a:ext>
            </a:extLst>
          </p:cNvPr>
          <p:cNvCxnSpPr>
            <a:cxnSpLocks/>
            <a:endCxn id="12" idx="5"/>
          </p:cNvCxnSpPr>
          <p:nvPr/>
        </p:nvCxnSpPr>
        <p:spPr>
          <a:xfrm flipH="1" flipV="1">
            <a:off x="5964161" y="4378928"/>
            <a:ext cx="158937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6672A0C-A69A-4C02-825C-C79EB271F4F2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7208388" y="4378928"/>
            <a:ext cx="158937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26CC7B-5F91-4D0E-926A-810FD3596298}"/>
              </a:ext>
            </a:extLst>
          </p:cNvPr>
          <p:cNvCxnSpPr>
            <a:cxnSpLocks/>
            <a:endCxn id="15" idx="5"/>
          </p:cNvCxnSpPr>
          <p:nvPr/>
        </p:nvCxnSpPr>
        <p:spPr>
          <a:xfrm flipH="1" flipV="1">
            <a:off x="8134741" y="4378928"/>
            <a:ext cx="158937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5259789-7B00-447B-BD26-78E71B319299}"/>
              </a:ext>
            </a:extLst>
          </p:cNvPr>
          <p:cNvCxnSpPr>
            <a:cxnSpLocks/>
            <a:stCxn id="11" idx="0"/>
            <a:endCxn id="16" idx="3"/>
          </p:cNvCxnSpPr>
          <p:nvPr/>
        </p:nvCxnSpPr>
        <p:spPr>
          <a:xfrm flipV="1">
            <a:off x="1239294" y="3111859"/>
            <a:ext cx="701581" cy="706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303703-BD4A-4508-9911-8D15F35D6122}"/>
              </a:ext>
            </a:extLst>
          </p:cNvPr>
          <p:cNvCxnSpPr>
            <a:cxnSpLocks/>
            <a:stCxn id="13" idx="0"/>
            <a:endCxn id="16" idx="5"/>
          </p:cNvCxnSpPr>
          <p:nvPr/>
        </p:nvCxnSpPr>
        <p:spPr>
          <a:xfrm flipH="1" flipV="1">
            <a:off x="2708291" y="3111859"/>
            <a:ext cx="701582" cy="706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95946BF-36BB-4D69-A905-E3E71CCC739C}"/>
              </a:ext>
            </a:extLst>
          </p:cNvPr>
          <p:cNvCxnSpPr>
            <a:cxnSpLocks/>
            <a:stCxn id="12" idx="0"/>
            <a:endCxn id="17" idx="3"/>
          </p:cNvCxnSpPr>
          <p:nvPr/>
        </p:nvCxnSpPr>
        <p:spPr>
          <a:xfrm flipV="1">
            <a:off x="5580453" y="3111859"/>
            <a:ext cx="701582" cy="706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A2509B6-E18D-4348-9640-0DB22E4A45C1}"/>
              </a:ext>
            </a:extLst>
          </p:cNvPr>
          <p:cNvCxnSpPr>
            <a:cxnSpLocks/>
            <a:stCxn id="15" idx="0"/>
            <a:endCxn id="17" idx="5"/>
          </p:cNvCxnSpPr>
          <p:nvPr/>
        </p:nvCxnSpPr>
        <p:spPr>
          <a:xfrm flipH="1" flipV="1">
            <a:off x="7049451" y="3111859"/>
            <a:ext cx="701582" cy="706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979AE5D-19D2-4E71-8274-95D8FA7CC99C}"/>
              </a:ext>
            </a:extLst>
          </p:cNvPr>
          <p:cNvCxnSpPr>
            <a:cxnSpLocks/>
            <a:stCxn id="16" idx="0"/>
            <a:endCxn id="18" idx="3"/>
          </p:cNvCxnSpPr>
          <p:nvPr/>
        </p:nvCxnSpPr>
        <p:spPr>
          <a:xfrm flipV="1">
            <a:off x="2324583" y="2243342"/>
            <a:ext cx="1786872" cy="307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0E4F610-FC42-4730-979A-021A6E5ECB5E}"/>
              </a:ext>
            </a:extLst>
          </p:cNvPr>
          <p:cNvCxnSpPr>
            <a:cxnSpLocks/>
            <a:stCxn id="17" idx="0"/>
            <a:endCxn id="18" idx="5"/>
          </p:cNvCxnSpPr>
          <p:nvPr/>
        </p:nvCxnSpPr>
        <p:spPr>
          <a:xfrm flipH="1" flipV="1">
            <a:off x="4878871" y="2243342"/>
            <a:ext cx="1786872" cy="307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426BE34-2311-4839-B383-7EABFF4B4593}"/>
              </a:ext>
            </a:extLst>
          </p:cNvPr>
          <p:cNvSpPr txBox="1"/>
          <p:nvPr/>
        </p:nvSpPr>
        <p:spPr>
          <a:xfrm>
            <a:off x="3775470" y="1131491"/>
            <a:ext cx="16289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root hash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7C2B51E-2173-410F-9FE5-02BE35BBBD49}"/>
              </a:ext>
            </a:extLst>
          </p:cNvPr>
          <p:cNvSpPr/>
          <p:nvPr/>
        </p:nvSpPr>
        <p:spPr>
          <a:xfrm>
            <a:off x="703520" y="3813278"/>
            <a:ext cx="1085290" cy="65725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1297C68-9F06-4DBF-9284-CB680C24047B}"/>
              </a:ext>
            </a:extLst>
          </p:cNvPr>
          <p:cNvSpPr/>
          <p:nvPr/>
        </p:nvSpPr>
        <p:spPr>
          <a:xfrm>
            <a:off x="6129636" y="2550857"/>
            <a:ext cx="1085290" cy="65725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1B583C2-E6CE-49E5-A0E1-CA08CFDE9D10}"/>
              </a:ext>
            </a:extLst>
          </p:cNvPr>
          <p:cNvSpPr/>
          <p:nvPr/>
        </p:nvSpPr>
        <p:spPr>
          <a:xfrm rot="16200000">
            <a:off x="3829439" y="6045148"/>
            <a:ext cx="602995" cy="374381"/>
          </a:xfrm>
          <a:prstGeom prst="rightArrow">
            <a:avLst>
              <a:gd name="adj1" fmla="val 50000"/>
              <a:gd name="adj2" fmla="val 749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EE29A6-5531-49CE-B56B-13E35870C0C6}"/>
              </a:ext>
            </a:extLst>
          </p:cNvPr>
          <p:cNvSpPr txBox="1"/>
          <p:nvPr/>
        </p:nvSpPr>
        <p:spPr>
          <a:xfrm>
            <a:off x="7367325" y="3909027"/>
            <a:ext cx="92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hash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336942-6EDF-4C89-85F6-A109BA8219D4}"/>
              </a:ext>
            </a:extLst>
          </p:cNvPr>
          <p:cNvSpPr txBox="1"/>
          <p:nvPr/>
        </p:nvSpPr>
        <p:spPr>
          <a:xfrm>
            <a:off x="1861406" y="2664039"/>
            <a:ext cx="92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hash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12F197-8ADC-4503-9CE8-9F859E58E4E6}"/>
              </a:ext>
            </a:extLst>
          </p:cNvPr>
          <p:cNvSpPr txBox="1"/>
          <p:nvPr/>
        </p:nvSpPr>
        <p:spPr>
          <a:xfrm>
            <a:off x="6273556" y="2664040"/>
            <a:ext cx="92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hash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C9E381-B420-411E-8F6F-01D758D9D39D}"/>
              </a:ext>
            </a:extLst>
          </p:cNvPr>
          <p:cNvSpPr txBox="1"/>
          <p:nvPr/>
        </p:nvSpPr>
        <p:spPr>
          <a:xfrm>
            <a:off x="836616" y="3928552"/>
            <a:ext cx="92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hash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13CCB5-8085-4B99-81CB-3D2D8485090F}"/>
              </a:ext>
            </a:extLst>
          </p:cNvPr>
          <p:cNvSpPr txBox="1"/>
          <p:nvPr/>
        </p:nvSpPr>
        <p:spPr>
          <a:xfrm>
            <a:off x="3026165" y="3909025"/>
            <a:ext cx="92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hash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C9BC30-5AA3-47E4-A1E0-8004647AB51D}"/>
              </a:ext>
            </a:extLst>
          </p:cNvPr>
          <p:cNvSpPr txBox="1"/>
          <p:nvPr/>
        </p:nvSpPr>
        <p:spPr>
          <a:xfrm>
            <a:off x="5196745" y="3909026"/>
            <a:ext cx="92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hash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6F97E6-66E9-4F09-BB98-791B535B6F0A}"/>
              </a:ext>
            </a:extLst>
          </p:cNvPr>
          <p:cNvSpPr txBox="1"/>
          <p:nvPr/>
        </p:nvSpPr>
        <p:spPr>
          <a:xfrm>
            <a:off x="4031986" y="1758164"/>
            <a:ext cx="92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hash</a:t>
            </a:r>
          </a:p>
        </p:txBody>
      </p:sp>
      <p:pic>
        <p:nvPicPr>
          <p:cNvPr id="53" name="Picture 2" descr="Image result for bitcoin">
            <a:extLst>
              <a:ext uri="{FF2B5EF4-FFF2-40B4-BE49-F238E27FC236}">
                <a16:creationId xmlns:a16="http://schemas.microsoft.com/office/drawing/2014/main" id="{A55910F0-FF8D-4ED6-A9AB-CB3E9099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7" y="4979996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3C2C5AA-FEE6-4080-BBAD-EE76465F5283}"/>
              </a:ext>
            </a:extLst>
          </p:cNvPr>
          <p:cNvSpPr txBox="1"/>
          <p:nvPr/>
        </p:nvSpPr>
        <p:spPr>
          <a:xfrm>
            <a:off x="-38884" y="5199024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56" name="Picture 2" descr="Image result for bitcoin">
            <a:extLst>
              <a:ext uri="{FF2B5EF4-FFF2-40B4-BE49-F238E27FC236}">
                <a16:creationId xmlns:a16="http://schemas.microsoft.com/office/drawing/2014/main" id="{375021C7-920F-4280-9979-807050F75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725" y="4983396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12A43FC-A916-42D7-8B85-FA83F492071A}"/>
              </a:ext>
            </a:extLst>
          </p:cNvPr>
          <p:cNvSpPr txBox="1"/>
          <p:nvPr/>
        </p:nvSpPr>
        <p:spPr>
          <a:xfrm>
            <a:off x="1178674" y="5202483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68" name="Picture 2" descr="Image result for bitcoin">
            <a:extLst>
              <a:ext uri="{FF2B5EF4-FFF2-40B4-BE49-F238E27FC236}">
                <a16:creationId xmlns:a16="http://schemas.microsoft.com/office/drawing/2014/main" id="{E220EA77-25A6-4CF1-82FF-9CA1415BD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01" y="4970934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18AC9F35-C485-4358-BE88-3A8E238104E9}"/>
              </a:ext>
            </a:extLst>
          </p:cNvPr>
          <p:cNvSpPr txBox="1"/>
          <p:nvPr/>
        </p:nvSpPr>
        <p:spPr>
          <a:xfrm>
            <a:off x="2376771" y="5195565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70" name="Picture 2" descr="Image result for bitcoin">
            <a:extLst>
              <a:ext uri="{FF2B5EF4-FFF2-40B4-BE49-F238E27FC236}">
                <a16:creationId xmlns:a16="http://schemas.microsoft.com/office/drawing/2014/main" id="{4B3AA3E3-0BEB-4276-AB89-4C7E2DEF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42" y="4997792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D10E40D5-86CE-4D22-B26D-37B8AE4EE2B3}"/>
              </a:ext>
            </a:extLst>
          </p:cNvPr>
          <p:cNvSpPr txBox="1"/>
          <p:nvPr/>
        </p:nvSpPr>
        <p:spPr>
          <a:xfrm>
            <a:off x="3444013" y="5199024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72" name="Picture 2" descr="Image result for bitcoin">
            <a:extLst>
              <a:ext uri="{FF2B5EF4-FFF2-40B4-BE49-F238E27FC236}">
                <a16:creationId xmlns:a16="http://schemas.microsoft.com/office/drawing/2014/main" id="{73F8D815-9CB4-4B67-918A-D5870073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57" y="4997792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558B2AF-A7E4-47CC-B444-2FC1925EDCAB}"/>
              </a:ext>
            </a:extLst>
          </p:cNvPr>
          <p:cNvSpPr txBox="1"/>
          <p:nvPr/>
        </p:nvSpPr>
        <p:spPr>
          <a:xfrm>
            <a:off x="6731714" y="5209961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74" name="Picture 2" descr="Image result for bitcoin">
            <a:extLst>
              <a:ext uri="{FF2B5EF4-FFF2-40B4-BE49-F238E27FC236}">
                <a16:creationId xmlns:a16="http://schemas.microsoft.com/office/drawing/2014/main" id="{394E0A08-9139-4493-A55F-849FBD099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20" y="5003456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5601204-B54E-404B-9BB1-13733F605895}"/>
              </a:ext>
            </a:extLst>
          </p:cNvPr>
          <p:cNvSpPr txBox="1"/>
          <p:nvPr/>
        </p:nvSpPr>
        <p:spPr>
          <a:xfrm>
            <a:off x="7907076" y="5213420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76" name="Picture 2" descr="Image result for bitcoin">
            <a:extLst>
              <a:ext uri="{FF2B5EF4-FFF2-40B4-BE49-F238E27FC236}">
                <a16:creationId xmlns:a16="http://schemas.microsoft.com/office/drawing/2014/main" id="{B27DE070-2448-44AE-9E8C-B51FCF1C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95" y="4983580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F3200750-FF9B-4BC5-93CB-942FD9944869}"/>
              </a:ext>
            </a:extLst>
          </p:cNvPr>
          <p:cNvSpPr txBox="1"/>
          <p:nvPr/>
        </p:nvSpPr>
        <p:spPr>
          <a:xfrm>
            <a:off x="4473871" y="5203335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78" name="Picture 2" descr="Image result for bitcoin">
            <a:extLst>
              <a:ext uri="{FF2B5EF4-FFF2-40B4-BE49-F238E27FC236}">
                <a16:creationId xmlns:a16="http://schemas.microsoft.com/office/drawing/2014/main" id="{FD729224-5AF0-4B6A-B5F9-65C0B9385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83" y="4979996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06D7B5B6-3FCF-4EF7-AEB9-904585F32A67}"/>
              </a:ext>
            </a:extLst>
          </p:cNvPr>
          <p:cNvSpPr txBox="1"/>
          <p:nvPr/>
        </p:nvSpPr>
        <p:spPr>
          <a:xfrm>
            <a:off x="5691429" y="5206794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8331900-3855-4479-BA7D-1C7E8EC9FBD9}"/>
              </a:ext>
            </a:extLst>
          </p:cNvPr>
          <p:cNvSpPr txBox="1"/>
          <p:nvPr/>
        </p:nvSpPr>
        <p:spPr>
          <a:xfrm>
            <a:off x="8725490" y="1182999"/>
            <a:ext cx="3369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Zero knowledge proof: 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There is a Merkle tree path for the coin/hash</a:t>
            </a:r>
          </a:p>
          <a:p>
            <a:pPr marL="342900" indent="-342900">
              <a:buAutoNum type="arabicPeriod"/>
            </a:pPr>
            <a:r>
              <a:rPr lang="en-US" sz="2000" dirty="0"/>
              <a:t>I know the pre-image of the commitment/hash</a:t>
            </a:r>
          </a:p>
          <a:p>
            <a:pPr marL="342900" indent="-342900">
              <a:buAutoNum type="arabicPeriod"/>
            </a:pPr>
            <a:r>
              <a:rPr lang="en-US" sz="2000" dirty="0"/>
              <a:t>I can generate a valid signature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en-US" sz="2000" dirty="0"/>
              <a:t>Witness/secret of ZKP: secret key, public key, amount, </a:t>
            </a:r>
            <a:r>
              <a:rPr lang="en-US" sz="2000" dirty="0">
                <a:solidFill>
                  <a:srgbClr val="0070C0"/>
                </a:solidFill>
              </a:rPr>
              <a:t>Merkle tree path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93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63" grpId="0"/>
      <p:bldP spid="65" grpId="0" animBg="1"/>
      <p:bldP spid="66" grpId="0" animBg="1"/>
      <p:bldP spid="67" grpId="0" animBg="1"/>
      <p:bldP spid="27" grpId="0"/>
      <p:bldP spid="43" grpId="0"/>
      <p:bldP spid="45" grpId="0"/>
      <p:bldP spid="46" grpId="0"/>
      <p:bldP spid="47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B5D8-2414-40EA-B17F-81EA308B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for graph isomorphism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B9317-4A24-4236-BB1B-0AF1A22E4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411" y="5284318"/>
            <a:ext cx="2582178" cy="494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Verify: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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FD3BA-A9BA-499B-8837-6165B73F3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198" y="3851953"/>
            <a:ext cx="1917520" cy="1679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3741FA-9E55-44B6-9E09-84156EFA9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1" y="3991447"/>
            <a:ext cx="689498" cy="104174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E41205A-2016-4D54-8629-3FDF2529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85" y="1736412"/>
            <a:ext cx="1033788" cy="20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18CB51A-8BB2-4BCC-ADFA-FF885DC85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53" y="1851899"/>
            <a:ext cx="1750567" cy="17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0C315B-B92C-401A-83C4-B8C1AEAF2B31}"/>
              </a:ext>
            </a:extLst>
          </p:cNvPr>
          <p:cNvSpPr txBox="1"/>
          <p:nvPr/>
        </p:nvSpPr>
        <p:spPr>
          <a:xfrm>
            <a:off x="4432907" y="1413396"/>
            <a:ext cx="62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F9735A-5CBD-48C4-881C-5378CF4073CA}"/>
              </a:ext>
            </a:extLst>
          </p:cNvPr>
          <p:cNvSpPr txBox="1"/>
          <p:nvPr/>
        </p:nvSpPr>
        <p:spPr>
          <a:xfrm>
            <a:off x="6605733" y="1437720"/>
            <a:ext cx="62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72AF4E-68E8-483A-B0D5-DDC5AD02B67F}"/>
              </a:ext>
            </a:extLst>
          </p:cNvPr>
          <p:cNvSpPr txBox="1"/>
          <p:nvPr/>
        </p:nvSpPr>
        <p:spPr>
          <a:xfrm>
            <a:off x="4893586" y="3757672"/>
            <a:ext cx="191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isomorphic?</a:t>
            </a:r>
          </a:p>
        </p:txBody>
      </p:sp>
      <p:sp>
        <p:nvSpPr>
          <p:cNvPr id="13" name="Right Arrow 10">
            <a:extLst>
              <a:ext uri="{FF2B5EF4-FFF2-40B4-BE49-F238E27FC236}">
                <a16:creationId xmlns:a16="http://schemas.microsoft.com/office/drawing/2014/main" id="{291DD6F4-9E09-4A23-ACD3-9672F900407E}"/>
              </a:ext>
            </a:extLst>
          </p:cNvPr>
          <p:cNvSpPr/>
          <p:nvPr/>
        </p:nvSpPr>
        <p:spPr>
          <a:xfrm>
            <a:off x="4152685" y="4212275"/>
            <a:ext cx="3410649" cy="148667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3C40EE-6A60-45C9-9470-87D9648B4AA9}"/>
              </a:ext>
            </a:extLst>
          </p:cNvPr>
          <p:cNvSpPr txBox="1"/>
          <p:nvPr/>
        </p:nvSpPr>
        <p:spPr>
          <a:xfrm>
            <a:off x="4743029" y="4677859"/>
            <a:ext cx="74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yes!</a:t>
            </a:r>
          </a:p>
        </p:txBody>
      </p:sp>
      <p:sp>
        <p:nvSpPr>
          <p:cNvPr id="15" name="Right Arrow 3">
            <a:extLst>
              <a:ext uri="{FF2B5EF4-FFF2-40B4-BE49-F238E27FC236}">
                <a16:creationId xmlns:a16="http://schemas.microsoft.com/office/drawing/2014/main" id="{CEE2F883-F1AD-45D1-B70E-F876AD993C3D}"/>
              </a:ext>
            </a:extLst>
          </p:cNvPr>
          <p:cNvSpPr/>
          <p:nvPr/>
        </p:nvSpPr>
        <p:spPr>
          <a:xfrm rot="10800000">
            <a:off x="4152684" y="4469116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780CB5-A208-4618-8736-BBC6DD0636D4}"/>
                  </a:ext>
                </a:extLst>
              </p:cNvPr>
              <p:cNvSpPr txBox="1"/>
              <p:nvPr/>
            </p:nvSpPr>
            <p:spPr>
              <a:xfrm>
                <a:off x="5761412" y="4667122"/>
                <a:ext cx="1615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proof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780CB5-A208-4618-8736-BBC6DD063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412" y="4667122"/>
                <a:ext cx="1615713" cy="461665"/>
              </a:xfrm>
              <a:prstGeom prst="rect">
                <a:avLst/>
              </a:prstGeom>
              <a:blipFill>
                <a:blip r:embed="rId6"/>
                <a:stretch>
                  <a:fillRect l="-566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B1A761D-683E-4054-8ACF-DBCDA7538ED4}"/>
              </a:ext>
            </a:extLst>
          </p:cNvPr>
          <p:cNvSpPr txBox="1"/>
          <p:nvPr/>
        </p:nvSpPr>
        <p:spPr>
          <a:xfrm>
            <a:off x="1945578" y="3138270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913DF1-B03F-4B15-BFA5-10DF594373CC}"/>
              </a:ext>
            </a:extLst>
          </p:cNvPr>
          <p:cNvSpPr txBox="1"/>
          <p:nvPr/>
        </p:nvSpPr>
        <p:spPr>
          <a:xfrm>
            <a:off x="8027143" y="3138270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</p:spTree>
    <p:extLst>
      <p:ext uri="{BB962C8B-B14F-4D97-AF65-F5344CB8AC3E}">
        <p14:creationId xmlns:p14="http://schemas.microsoft.com/office/powerpoint/2010/main" val="26786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 animBg="1"/>
      <p:bldP spid="14" grpId="0"/>
      <p:bldP spid="15" grpId="0" animBg="1"/>
      <p:bldP spid="9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34F1-2309-4C3D-A722-7818C0884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new coins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926C4F-816D-4162-89D2-B17292EB616D}"/>
              </a:ext>
            </a:extLst>
          </p:cNvPr>
          <p:cNvSpPr/>
          <p:nvPr/>
        </p:nvSpPr>
        <p:spPr>
          <a:xfrm>
            <a:off x="696649" y="3817927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958E4C-5BC2-48DD-92BD-1CBE8C53B2FC}"/>
              </a:ext>
            </a:extLst>
          </p:cNvPr>
          <p:cNvSpPr/>
          <p:nvPr/>
        </p:nvSpPr>
        <p:spPr>
          <a:xfrm>
            <a:off x="5037808" y="3817927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1FA618-7408-46C5-B45A-E3A15906F468}"/>
              </a:ext>
            </a:extLst>
          </p:cNvPr>
          <p:cNvSpPr/>
          <p:nvPr/>
        </p:nvSpPr>
        <p:spPr>
          <a:xfrm>
            <a:off x="2867228" y="3817927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E5D5E4-5C38-4BFD-A0BF-F293EAA54D06}"/>
              </a:ext>
            </a:extLst>
          </p:cNvPr>
          <p:cNvSpPr/>
          <p:nvPr/>
        </p:nvSpPr>
        <p:spPr>
          <a:xfrm>
            <a:off x="7208388" y="3817927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B466EC-0455-41E9-AAB4-8646E2947F32}"/>
              </a:ext>
            </a:extLst>
          </p:cNvPr>
          <p:cNvSpPr/>
          <p:nvPr/>
        </p:nvSpPr>
        <p:spPr>
          <a:xfrm>
            <a:off x="1781938" y="2550858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E52BE9-57CA-4635-B3DF-DC37444812E9}"/>
              </a:ext>
            </a:extLst>
          </p:cNvPr>
          <p:cNvSpPr/>
          <p:nvPr/>
        </p:nvSpPr>
        <p:spPr>
          <a:xfrm>
            <a:off x="6123098" y="2550858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88DC42-E148-4FFE-90D1-2F6573A79212}"/>
              </a:ext>
            </a:extLst>
          </p:cNvPr>
          <p:cNvSpPr/>
          <p:nvPr/>
        </p:nvSpPr>
        <p:spPr>
          <a:xfrm>
            <a:off x="3952518" y="1682341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9E3912-7300-430B-BD76-B9E9EE6159EB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696648" y="4378928"/>
            <a:ext cx="158938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CD4E5F-3E05-4C11-9A9E-D8AA83DBD3BF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1623002" y="4378928"/>
            <a:ext cx="158936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80016E-4C6E-416C-8506-BEF9F74B6349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2867228" y="4378928"/>
            <a:ext cx="158937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6B9331-7B11-4A4C-8017-2FC9C7596EA8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3793581" y="4378928"/>
            <a:ext cx="158937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24CEE3-F429-425E-BDDD-ABC0DB9BFED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5037808" y="4378928"/>
            <a:ext cx="158937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E8269B-9312-4771-8541-4F0C86534939}"/>
              </a:ext>
            </a:extLst>
          </p:cNvPr>
          <p:cNvCxnSpPr>
            <a:cxnSpLocks/>
            <a:endCxn id="12" idx="5"/>
          </p:cNvCxnSpPr>
          <p:nvPr/>
        </p:nvCxnSpPr>
        <p:spPr>
          <a:xfrm flipH="1" flipV="1">
            <a:off x="5964161" y="4378928"/>
            <a:ext cx="158937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929838-2504-4C42-B1D9-E8FD291436CE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7208388" y="4378928"/>
            <a:ext cx="158937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D45BDB-3340-4E79-A2B0-80DFD3B68A46}"/>
              </a:ext>
            </a:extLst>
          </p:cNvPr>
          <p:cNvCxnSpPr>
            <a:cxnSpLocks/>
            <a:endCxn id="15" idx="5"/>
          </p:cNvCxnSpPr>
          <p:nvPr/>
        </p:nvCxnSpPr>
        <p:spPr>
          <a:xfrm flipH="1" flipV="1">
            <a:off x="8134741" y="4378928"/>
            <a:ext cx="158937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12C841-10E5-4080-9DEE-BDC9DE0D69F8}"/>
              </a:ext>
            </a:extLst>
          </p:cNvPr>
          <p:cNvCxnSpPr>
            <a:cxnSpLocks/>
            <a:stCxn id="11" idx="0"/>
            <a:endCxn id="16" idx="3"/>
          </p:cNvCxnSpPr>
          <p:nvPr/>
        </p:nvCxnSpPr>
        <p:spPr>
          <a:xfrm flipV="1">
            <a:off x="1239294" y="3111859"/>
            <a:ext cx="701581" cy="706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263F55-585D-4251-BB04-4F1A9E0F0B99}"/>
              </a:ext>
            </a:extLst>
          </p:cNvPr>
          <p:cNvCxnSpPr>
            <a:cxnSpLocks/>
            <a:stCxn id="13" idx="0"/>
            <a:endCxn id="16" idx="5"/>
          </p:cNvCxnSpPr>
          <p:nvPr/>
        </p:nvCxnSpPr>
        <p:spPr>
          <a:xfrm flipH="1" flipV="1">
            <a:off x="2708291" y="3111859"/>
            <a:ext cx="701582" cy="706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8388E81-C458-4F6B-A62B-692DD393DC15}"/>
              </a:ext>
            </a:extLst>
          </p:cNvPr>
          <p:cNvCxnSpPr>
            <a:cxnSpLocks/>
            <a:stCxn id="12" idx="0"/>
            <a:endCxn id="17" idx="3"/>
          </p:cNvCxnSpPr>
          <p:nvPr/>
        </p:nvCxnSpPr>
        <p:spPr>
          <a:xfrm flipV="1">
            <a:off x="5580453" y="3111859"/>
            <a:ext cx="701582" cy="706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FBD865-9802-4F29-A183-6CB58AE37830}"/>
              </a:ext>
            </a:extLst>
          </p:cNvPr>
          <p:cNvCxnSpPr>
            <a:cxnSpLocks/>
            <a:stCxn id="15" idx="0"/>
            <a:endCxn id="17" idx="5"/>
          </p:cNvCxnSpPr>
          <p:nvPr/>
        </p:nvCxnSpPr>
        <p:spPr>
          <a:xfrm flipH="1" flipV="1">
            <a:off x="7049451" y="3111859"/>
            <a:ext cx="701582" cy="706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7C37E0-BCC7-400A-BEFC-908701B7183C}"/>
              </a:ext>
            </a:extLst>
          </p:cNvPr>
          <p:cNvCxnSpPr>
            <a:cxnSpLocks/>
            <a:stCxn id="16" idx="0"/>
            <a:endCxn id="18" idx="3"/>
          </p:cNvCxnSpPr>
          <p:nvPr/>
        </p:nvCxnSpPr>
        <p:spPr>
          <a:xfrm flipV="1">
            <a:off x="2324583" y="2243342"/>
            <a:ext cx="1786872" cy="307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2C50B5-2EF8-4F46-AD30-ADE0F3503E4A}"/>
              </a:ext>
            </a:extLst>
          </p:cNvPr>
          <p:cNvCxnSpPr>
            <a:cxnSpLocks/>
            <a:stCxn id="17" idx="0"/>
            <a:endCxn id="18" idx="5"/>
          </p:cNvCxnSpPr>
          <p:nvPr/>
        </p:nvCxnSpPr>
        <p:spPr>
          <a:xfrm flipH="1" flipV="1">
            <a:off x="4878871" y="2243342"/>
            <a:ext cx="1786872" cy="307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2A57A96-2763-41A0-9785-E073D012288E}"/>
              </a:ext>
            </a:extLst>
          </p:cNvPr>
          <p:cNvSpPr txBox="1"/>
          <p:nvPr/>
        </p:nvSpPr>
        <p:spPr>
          <a:xfrm>
            <a:off x="3775470" y="1131491"/>
            <a:ext cx="16289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root hash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50957A9-6B6C-40E8-A884-AFC090784B33}"/>
              </a:ext>
            </a:extLst>
          </p:cNvPr>
          <p:cNvSpPr/>
          <p:nvPr/>
        </p:nvSpPr>
        <p:spPr>
          <a:xfrm>
            <a:off x="9378968" y="3817927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5C662B-CB84-4C89-8FEF-3A083118C32B}"/>
              </a:ext>
            </a:extLst>
          </p:cNvPr>
          <p:cNvCxnSpPr>
            <a:cxnSpLocks/>
            <a:endCxn id="39" idx="3"/>
          </p:cNvCxnSpPr>
          <p:nvPr/>
        </p:nvCxnSpPr>
        <p:spPr>
          <a:xfrm flipV="1">
            <a:off x="9378968" y="4378928"/>
            <a:ext cx="158937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611CF7-B1B6-4577-8B0E-860EE6A0AC9E}"/>
              </a:ext>
            </a:extLst>
          </p:cNvPr>
          <p:cNvCxnSpPr>
            <a:cxnSpLocks/>
            <a:endCxn id="39" idx="5"/>
          </p:cNvCxnSpPr>
          <p:nvPr/>
        </p:nvCxnSpPr>
        <p:spPr>
          <a:xfrm flipH="1" flipV="1">
            <a:off x="10305321" y="4378928"/>
            <a:ext cx="158937" cy="605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599642-12E7-4544-BD65-D21F60072838}"/>
              </a:ext>
            </a:extLst>
          </p:cNvPr>
          <p:cNvCxnSpPr>
            <a:cxnSpLocks/>
            <a:stCxn id="39" idx="0"/>
            <a:endCxn id="45" idx="5"/>
          </p:cNvCxnSpPr>
          <p:nvPr/>
        </p:nvCxnSpPr>
        <p:spPr>
          <a:xfrm flipH="1" flipV="1">
            <a:off x="9134820" y="3160674"/>
            <a:ext cx="786793" cy="657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6C3B8837-466C-4DB0-93C6-78B3456A4400}"/>
              </a:ext>
            </a:extLst>
          </p:cNvPr>
          <p:cNvSpPr/>
          <p:nvPr/>
        </p:nvSpPr>
        <p:spPr>
          <a:xfrm>
            <a:off x="8208467" y="2599673"/>
            <a:ext cx="1085290" cy="657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220E73-1857-4A0E-A55E-748C2AD6F5BF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7400242" y="2339595"/>
            <a:ext cx="1350870" cy="2600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C60A484-05AE-40AE-A9D4-4547A8F84680}"/>
              </a:ext>
            </a:extLst>
          </p:cNvPr>
          <p:cNvSpPr txBox="1"/>
          <p:nvPr/>
        </p:nvSpPr>
        <p:spPr>
          <a:xfrm>
            <a:off x="3778825" y="1119418"/>
            <a:ext cx="239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root hash’</a:t>
            </a:r>
          </a:p>
        </p:txBody>
      </p:sp>
      <p:pic>
        <p:nvPicPr>
          <p:cNvPr id="44" name="Picture 2" descr="Image result for bitcoin">
            <a:extLst>
              <a:ext uri="{FF2B5EF4-FFF2-40B4-BE49-F238E27FC236}">
                <a16:creationId xmlns:a16="http://schemas.microsoft.com/office/drawing/2014/main" id="{77057064-C0BF-42F4-9A09-1C9531B3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7" y="4979996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F2C16B3-8BF4-4778-8498-4277F9139076}"/>
              </a:ext>
            </a:extLst>
          </p:cNvPr>
          <p:cNvSpPr txBox="1"/>
          <p:nvPr/>
        </p:nvSpPr>
        <p:spPr>
          <a:xfrm>
            <a:off x="-38884" y="5199024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48" name="Picture 2" descr="Image result for bitcoin">
            <a:extLst>
              <a:ext uri="{FF2B5EF4-FFF2-40B4-BE49-F238E27FC236}">
                <a16:creationId xmlns:a16="http://schemas.microsoft.com/office/drawing/2014/main" id="{F8E4C53E-1812-4278-AEA4-6E7F189E4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725" y="4983396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68BD6DB-F8DE-4370-B018-3A0FA9543930}"/>
              </a:ext>
            </a:extLst>
          </p:cNvPr>
          <p:cNvSpPr txBox="1"/>
          <p:nvPr/>
        </p:nvSpPr>
        <p:spPr>
          <a:xfrm>
            <a:off x="1178674" y="5202483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51" name="Picture 2" descr="Image result for bitcoin">
            <a:extLst>
              <a:ext uri="{FF2B5EF4-FFF2-40B4-BE49-F238E27FC236}">
                <a16:creationId xmlns:a16="http://schemas.microsoft.com/office/drawing/2014/main" id="{7E348B49-53F6-4FC1-A097-5C90BF3DE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28" y="4979996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2A9620D-18E3-40E4-8CE5-679428D09443}"/>
              </a:ext>
            </a:extLst>
          </p:cNvPr>
          <p:cNvSpPr txBox="1"/>
          <p:nvPr/>
        </p:nvSpPr>
        <p:spPr>
          <a:xfrm>
            <a:off x="2240977" y="5199024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53" name="Picture 2" descr="Image result for bitcoin">
            <a:extLst>
              <a:ext uri="{FF2B5EF4-FFF2-40B4-BE49-F238E27FC236}">
                <a16:creationId xmlns:a16="http://schemas.microsoft.com/office/drawing/2014/main" id="{4F6D80B2-EC56-4EDB-AE7F-EBE328055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86" y="4983396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7084EC3-3FB2-48D7-895A-6308F41935FD}"/>
              </a:ext>
            </a:extLst>
          </p:cNvPr>
          <p:cNvSpPr txBox="1"/>
          <p:nvPr/>
        </p:nvSpPr>
        <p:spPr>
          <a:xfrm>
            <a:off x="3458535" y="5202483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55" name="Picture 2" descr="Image result for bitcoin">
            <a:extLst>
              <a:ext uri="{FF2B5EF4-FFF2-40B4-BE49-F238E27FC236}">
                <a16:creationId xmlns:a16="http://schemas.microsoft.com/office/drawing/2014/main" id="{11CC2BCC-39B2-42AF-9FDA-4D7780F7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96" y="4974526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6CFF03D-DC61-4A79-A331-383DE67ABA31}"/>
              </a:ext>
            </a:extLst>
          </p:cNvPr>
          <p:cNvSpPr txBox="1"/>
          <p:nvPr/>
        </p:nvSpPr>
        <p:spPr>
          <a:xfrm>
            <a:off x="4671745" y="5193554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57" name="Picture 2" descr="Image result for bitcoin">
            <a:extLst>
              <a:ext uri="{FF2B5EF4-FFF2-40B4-BE49-F238E27FC236}">
                <a16:creationId xmlns:a16="http://schemas.microsoft.com/office/drawing/2014/main" id="{7703B681-6118-4EDB-B3A6-C8B2793C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54" y="4977926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EF5FF75-E34F-4D90-851D-7182EBED1DC8}"/>
              </a:ext>
            </a:extLst>
          </p:cNvPr>
          <p:cNvSpPr txBox="1"/>
          <p:nvPr/>
        </p:nvSpPr>
        <p:spPr>
          <a:xfrm>
            <a:off x="5889303" y="5197013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59" name="Picture 2" descr="Image result for bitcoin">
            <a:extLst>
              <a:ext uri="{FF2B5EF4-FFF2-40B4-BE49-F238E27FC236}">
                <a16:creationId xmlns:a16="http://schemas.microsoft.com/office/drawing/2014/main" id="{76CF8EA7-7A24-4BB3-9B5F-AC4241A1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09" y="4980044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0C10337-1DDB-43DA-BF89-D4DF87F9BF4C}"/>
              </a:ext>
            </a:extLst>
          </p:cNvPr>
          <p:cNvSpPr txBox="1"/>
          <p:nvPr/>
        </p:nvSpPr>
        <p:spPr>
          <a:xfrm>
            <a:off x="6937358" y="5199072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61" name="Picture 2" descr="Image result for bitcoin">
            <a:extLst>
              <a:ext uri="{FF2B5EF4-FFF2-40B4-BE49-F238E27FC236}">
                <a16:creationId xmlns:a16="http://schemas.microsoft.com/office/drawing/2014/main" id="{CD3372E8-0F12-4DF9-9B1E-ED71EB056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967" y="4983444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ABCDE1F-EADE-4F96-B9B7-A55FBC286D91}"/>
              </a:ext>
            </a:extLst>
          </p:cNvPr>
          <p:cNvSpPr txBox="1"/>
          <p:nvPr/>
        </p:nvSpPr>
        <p:spPr>
          <a:xfrm>
            <a:off x="8154916" y="5202531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63" name="Picture 2" descr="Image result for bitcoin">
            <a:extLst>
              <a:ext uri="{FF2B5EF4-FFF2-40B4-BE49-F238E27FC236}">
                <a16:creationId xmlns:a16="http://schemas.microsoft.com/office/drawing/2014/main" id="{2CFFB01D-68D1-4637-9F6B-0B1CDB8E6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022" y="4972959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E0912C0-C6F4-4973-A0BD-D2C22C86BB93}"/>
              </a:ext>
            </a:extLst>
          </p:cNvPr>
          <p:cNvSpPr txBox="1"/>
          <p:nvPr/>
        </p:nvSpPr>
        <p:spPr>
          <a:xfrm>
            <a:off x="9202971" y="5191987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65" name="Picture 2" descr="Image result for bitcoin">
            <a:extLst>
              <a:ext uri="{FF2B5EF4-FFF2-40B4-BE49-F238E27FC236}">
                <a16:creationId xmlns:a16="http://schemas.microsoft.com/office/drawing/2014/main" id="{826C3495-D38C-4333-AFCC-B8813CC3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80" y="4976359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00117F63-0B33-471B-8B47-D04CCEDD976F}"/>
              </a:ext>
            </a:extLst>
          </p:cNvPr>
          <p:cNvSpPr txBox="1"/>
          <p:nvPr/>
        </p:nvSpPr>
        <p:spPr>
          <a:xfrm>
            <a:off x="10420529" y="5195446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sp>
        <p:nvSpPr>
          <p:cNvPr id="67" name="Multiplication Sign 66">
            <a:extLst>
              <a:ext uri="{FF2B5EF4-FFF2-40B4-BE49-F238E27FC236}">
                <a16:creationId xmlns:a16="http://schemas.microsoft.com/office/drawing/2014/main" id="{FD3D8248-19B4-4FA6-91CE-99A62C084B4E}"/>
              </a:ext>
            </a:extLst>
          </p:cNvPr>
          <p:cNvSpPr/>
          <p:nvPr/>
        </p:nvSpPr>
        <p:spPr>
          <a:xfrm>
            <a:off x="3558715" y="4671279"/>
            <a:ext cx="1234873" cy="1441525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45" grpId="0" animBg="1"/>
      <p:bldP spid="50" grpId="0"/>
      <p:bldP spid="64" grpId="0"/>
      <p:bldP spid="66" grpId="0"/>
      <p:bldP spid="6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34F1-2309-4C3D-A722-7818C0884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new coins</a:t>
            </a:r>
          </a:p>
        </p:txBody>
      </p:sp>
      <p:pic>
        <p:nvPicPr>
          <p:cNvPr id="44" name="Picture 2" descr="Image result for bitcoin">
            <a:extLst>
              <a:ext uri="{FF2B5EF4-FFF2-40B4-BE49-F238E27FC236}">
                <a16:creationId xmlns:a16="http://schemas.microsoft.com/office/drawing/2014/main" id="{77057064-C0BF-42F4-9A09-1C9531B3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3" y="1452885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F2C16B3-8BF4-4778-8498-4277F9139076}"/>
              </a:ext>
            </a:extLst>
          </p:cNvPr>
          <p:cNvSpPr txBox="1"/>
          <p:nvPr/>
        </p:nvSpPr>
        <p:spPr>
          <a:xfrm>
            <a:off x="165612" y="1671913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48" name="Picture 2" descr="Image result for bitcoin">
            <a:extLst>
              <a:ext uri="{FF2B5EF4-FFF2-40B4-BE49-F238E27FC236}">
                <a16:creationId xmlns:a16="http://schemas.microsoft.com/office/drawing/2014/main" id="{F8E4C53E-1812-4278-AEA4-6E7F189E4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21" y="1456285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68BD6DB-F8DE-4370-B018-3A0FA9543930}"/>
              </a:ext>
            </a:extLst>
          </p:cNvPr>
          <p:cNvSpPr txBox="1"/>
          <p:nvPr/>
        </p:nvSpPr>
        <p:spPr>
          <a:xfrm>
            <a:off x="1383170" y="1675372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51" name="Picture 2" descr="Image result for bitcoin">
            <a:extLst>
              <a:ext uri="{FF2B5EF4-FFF2-40B4-BE49-F238E27FC236}">
                <a16:creationId xmlns:a16="http://schemas.microsoft.com/office/drawing/2014/main" id="{7E348B49-53F6-4FC1-A097-5C90BF3DE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24" y="1452885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2A9620D-18E3-40E4-8CE5-679428D09443}"/>
              </a:ext>
            </a:extLst>
          </p:cNvPr>
          <p:cNvSpPr txBox="1"/>
          <p:nvPr/>
        </p:nvSpPr>
        <p:spPr>
          <a:xfrm>
            <a:off x="2445473" y="1671913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53" name="Picture 2" descr="Image result for bitcoin">
            <a:extLst>
              <a:ext uri="{FF2B5EF4-FFF2-40B4-BE49-F238E27FC236}">
                <a16:creationId xmlns:a16="http://schemas.microsoft.com/office/drawing/2014/main" id="{4F6D80B2-EC56-4EDB-AE7F-EBE328055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82" y="1456285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7084EC3-3FB2-48D7-895A-6308F41935FD}"/>
              </a:ext>
            </a:extLst>
          </p:cNvPr>
          <p:cNvSpPr txBox="1"/>
          <p:nvPr/>
        </p:nvSpPr>
        <p:spPr>
          <a:xfrm>
            <a:off x="3663031" y="1675372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55" name="Picture 2" descr="Image result for bitcoin">
            <a:extLst>
              <a:ext uri="{FF2B5EF4-FFF2-40B4-BE49-F238E27FC236}">
                <a16:creationId xmlns:a16="http://schemas.microsoft.com/office/drawing/2014/main" id="{11CC2BCC-39B2-42AF-9FDA-4D7780F7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92" y="1447415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6CFF03D-DC61-4A79-A331-383DE67ABA31}"/>
              </a:ext>
            </a:extLst>
          </p:cNvPr>
          <p:cNvSpPr txBox="1"/>
          <p:nvPr/>
        </p:nvSpPr>
        <p:spPr>
          <a:xfrm>
            <a:off x="4876241" y="1666443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57" name="Picture 2" descr="Image result for bitcoin">
            <a:extLst>
              <a:ext uri="{FF2B5EF4-FFF2-40B4-BE49-F238E27FC236}">
                <a16:creationId xmlns:a16="http://schemas.microsoft.com/office/drawing/2014/main" id="{7703B681-6118-4EDB-B3A6-C8B2793C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850" y="1450815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EF5FF75-E34F-4D90-851D-7182EBED1DC8}"/>
              </a:ext>
            </a:extLst>
          </p:cNvPr>
          <p:cNvSpPr txBox="1"/>
          <p:nvPr/>
        </p:nvSpPr>
        <p:spPr>
          <a:xfrm>
            <a:off x="6093799" y="1669902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59" name="Picture 2" descr="Image result for bitcoin">
            <a:extLst>
              <a:ext uri="{FF2B5EF4-FFF2-40B4-BE49-F238E27FC236}">
                <a16:creationId xmlns:a16="http://schemas.microsoft.com/office/drawing/2014/main" id="{76CF8EA7-7A24-4BB3-9B5F-AC4241A1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05" y="1452933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0C10337-1DDB-43DA-BF89-D4DF87F9BF4C}"/>
              </a:ext>
            </a:extLst>
          </p:cNvPr>
          <p:cNvSpPr txBox="1"/>
          <p:nvPr/>
        </p:nvSpPr>
        <p:spPr>
          <a:xfrm>
            <a:off x="7141854" y="1671961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63" name="Picture 2" descr="Image result for bitcoin">
            <a:extLst>
              <a:ext uri="{FF2B5EF4-FFF2-40B4-BE49-F238E27FC236}">
                <a16:creationId xmlns:a16="http://schemas.microsoft.com/office/drawing/2014/main" id="{2CFFB01D-68D1-4637-9F6B-0B1CDB8E6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518" y="1445848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E0912C0-C6F4-4973-A0BD-D2C22C86BB93}"/>
              </a:ext>
            </a:extLst>
          </p:cNvPr>
          <p:cNvSpPr txBox="1"/>
          <p:nvPr/>
        </p:nvSpPr>
        <p:spPr>
          <a:xfrm>
            <a:off x="9407467" y="1664876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65" name="Picture 2" descr="Image result for bitcoin">
            <a:extLst>
              <a:ext uri="{FF2B5EF4-FFF2-40B4-BE49-F238E27FC236}">
                <a16:creationId xmlns:a16="http://schemas.microsoft.com/office/drawing/2014/main" id="{826C3495-D38C-4333-AFCC-B8813CC3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076" y="1449248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00117F63-0B33-471B-8B47-D04CCEDD976F}"/>
              </a:ext>
            </a:extLst>
          </p:cNvPr>
          <p:cNvSpPr txBox="1"/>
          <p:nvPr/>
        </p:nvSpPr>
        <p:spPr>
          <a:xfrm>
            <a:off x="10625025" y="1668335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sp>
        <p:nvSpPr>
          <p:cNvPr id="67" name="Multiplication Sign 66">
            <a:extLst>
              <a:ext uri="{FF2B5EF4-FFF2-40B4-BE49-F238E27FC236}">
                <a16:creationId xmlns:a16="http://schemas.microsoft.com/office/drawing/2014/main" id="{FD3D8248-19B4-4FA6-91CE-99A62C084B4E}"/>
              </a:ext>
            </a:extLst>
          </p:cNvPr>
          <p:cNvSpPr/>
          <p:nvPr/>
        </p:nvSpPr>
        <p:spPr>
          <a:xfrm>
            <a:off x="3763211" y="1144168"/>
            <a:ext cx="1234873" cy="1441525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30839E4-35F1-47BB-90A9-7B5CB6EAF94D}"/>
              </a:ext>
            </a:extLst>
          </p:cNvPr>
          <p:cNvSpPr txBox="1"/>
          <p:nvPr/>
        </p:nvSpPr>
        <p:spPr>
          <a:xfrm>
            <a:off x="845634" y="3087106"/>
            <a:ext cx="112061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Zero knowledge proof: </a:t>
            </a:r>
          </a:p>
          <a:p>
            <a:pPr marL="342900" indent="-342900">
              <a:buAutoNum type="arabicPeriod"/>
            </a:pPr>
            <a:r>
              <a:rPr lang="en-US" sz="2000" dirty="0"/>
              <a:t>The coin/hash to spend is in the set</a:t>
            </a:r>
          </a:p>
          <a:p>
            <a:pPr marL="342900" indent="-342900">
              <a:buAutoNum type="arabicPeriod"/>
            </a:pPr>
            <a:r>
              <a:rPr lang="en-US" sz="2000" dirty="0"/>
              <a:t>I know the pre-image of the commitment/hash</a:t>
            </a:r>
          </a:p>
          <a:p>
            <a:pPr marL="342900" indent="-342900">
              <a:buAutoNum type="arabicPeriod"/>
            </a:pPr>
            <a:r>
              <a:rPr lang="en-US" sz="2000" dirty="0"/>
              <a:t>I can generate a valid signature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The amount of two new coins are less than the old coin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The hashes are computed from the new coins</a:t>
            </a: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en-US" sz="2000" dirty="0"/>
              <a:t>Witness/secret of ZKP: secret key, public key, amount, </a:t>
            </a:r>
            <a:r>
              <a:rPr lang="en-US" sz="2000" dirty="0">
                <a:solidFill>
                  <a:srgbClr val="0070C0"/>
                </a:solidFill>
              </a:rPr>
              <a:t>new coins (receiver public key, amount)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7B70C8A-E57E-44BE-9920-8DAD048CF1BB}"/>
              </a:ext>
            </a:extLst>
          </p:cNvPr>
          <p:cNvSpPr txBox="1"/>
          <p:nvPr/>
        </p:nvSpPr>
        <p:spPr>
          <a:xfrm>
            <a:off x="8631726" y="985547"/>
            <a:ext cx="2945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(bcxy2drugdygj, 1.3)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94C869-75E4-405F-8CE3-9388BB01B0C3}"/>
              </a:ext>
            </a:extLst>
          </p:cNvPr>
          <p:cNvSpPr txBox="1"/>
          <p:nvPr/>
        </p:nvSpPr>
        <p:spPr>
          <a:xfrm>
            <a:off x="9831088" y="2233165"/>
            <a:ext cx="2635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(</a:t>
            </a:r>
            <a:r>
              <a:rPr lang="en-US" sz="2200" dirty="0" err="1"/>
              <a:t>uilanreprznp</a:t>
            </a:r>
            <a:r>
              <a:rPr lang="en-US" sz="2200" dirty="0"/>
              <a:t>, 1.7)</a:t>
            </a:r>
          </a:p>
        </p:txBody>
      </p:sp>
    </p:spTree>
    <p:extLst>
      <p:ext uri="{BB962C8B-B14F-4D97-AF65-F5344CB8AC3E}">
        <p14:creationId xmlns:p14="http://schemas.microsoft.com/office/powerpoint/2010/main" val="5750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E3FF1-7267-4C07-AC03-2DBF0640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Sending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C9F67-381D-4E45-8D3F-7079257EE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 under receiver’s public key</a:t>
            </a:r>
          </a:p>
        </p:txBody>
      </p:sp>
      <p:pic>
        <p:nvPicPr>
          <p:cNvPr id="13" name="Picture 2" descr="Image result for bitcoin">
            <a:extLst>
              <a:ext uri="{FF2B5EF4-FFF2-40B4-BE49-F238E27FC236}">
                <a16:creationId xmlns:a16="http://schemas.microsoft.com/office/drawing/2014/main" id="{0F02D269-9AEE-447D-A75F-6F6D288E1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810" y="1249249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C8AD88-6DBB-4A14-A0A3-19B6935F866B}"/>
              </a:ext>
            </a:extLst>
          </p:cNvPr>
          <p:cNvSpPr txBox="1"/>
          <p:nvPr/>
        </p:nvSpPr>
        <p:spPr>
          <a:xfrm>
            <a:off x="8644759" y="1468277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pic>
        <p:nvPicPr>
          <p:cNvPr id="15" name="Picture 2" descr="Image result for bitcoin">
            <a:extLst>
              <a:ext uri="{FF2B5EF4-FFF2-40B4-BE49-F238E27FC236}">
                <a16:creationId xmlns:a16="http://schemas.microsoft.com/office/drawing/2014/main" id="{9B10C51A-558B-4B50-A9AF-3DCFDC75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68" y="1252649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218122-7822-46AC-B52C-A51B097AC503}"/>
              </a:ext>
            </a:extLst>
          </p:cNvPr>
          <p:cNvSpPr txBox="1"/>
          <p:nvPr/>
        </p:nvSpPr>
        <p:spPr>
          <a:xfrm>
            <a:off x="9862317" y="1468277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H(          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8444DA-DEFC-43BF-9572-299B5DC55FEA}"/>
              </a:ext>
            </a:extLst>
          </p:cNvPr>
          <p:cNvSpPr txBox="1"/>
          <p:nvPr/>
        </p:nvSpPr>
        <p:spPr>
          <a:xfrm>
            <a:off x="735300" y="3287847"/>
            <a:ext cx="7731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Zero knowledge proof: </a:t>
            </a:r>
          </a:p>
          <a:p>
            <a:pPr marL="342900" indent="-342900">
              <a:buAutoNum type="arabicPeriod"/>
            </a:pPr>
            <a:r>
              <a:rPr lang="en-US" sz="2000" dirty="0"/>
              <a:t>The coin/hash to spend is in the set</a:t>
            </a:r>
          </a:p>
          <a:p>
            <a:pPr marL="342900" indent="-342900">
              <a:buAutoNum type="arabicPeriod"/>
            </a:pPr>
            <a:r>
              <a:rPr lang="en-US" sz="2000" dirty="0"/>
              <a:t>I know the pre-image of the commitment/hash</a:t>
            </a:r>
          </a:p>
          <a:p>
            <a:pPr marL="342900" indent="-342900">
              <a:buAutoNum type="arabicPeriod"/>
            </a:pPr>
            <a:r>
              <a:rPr lang="en-US" sz="2000" dirty="0"/>
              <a:t>I can generate a valid signature</a:t>
            </a:r>
          </a:p>
          <a:p>
            <a:pPr marL="342900" indent="-342900">
              <a:buAutoNum type="arabicPeriod"/>
            </a:pPr>
            <a:r>
              <a:rPr lang="en-US" sz="2000" dirty="0"/>
              <a:t>The amount of two new coins are less than the old coin</a:t>
            </a:r>
          </a:p>
          <a:p>
            <a:pPr marL="342900" indent="-342900">
              <a:buAutoNum type="arabicPeriod"/>
            </a:pPr>
            <a:r>
              <a:rPr lang="en-US" sz="2000" dirty="0"/>
              <a:t>The hashes are computed from the new coins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The encryptions are from the new coins</a:t>
            </a:r>
          </a:p>
        </p:txBody>
      </p:sp>
      <p:pic>
        <p:nvPicPr>
          <p:cNvPr id="17" name="Picture 2" descr="Image result for bitcoin">
            <a:extLst>
              <a:ext uri="{FF2B5EF4-FFF2-40B4-BE49-F238E27FC236}">
                <a16:creationId xmlns:a16="http://schemas.microsoft.com/office/drawing/2014/main" id="{0B6B73B6-DDF3-4F6D-A3E8-8956CCB77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810" y="2140564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F7BF30-AB39-4AAA-81A3-750686F3D4D3}"/>
              </a:ext>
            </a:extLst>
          </p:cNvPr>
          <p:cNvSpPr txBox="1"/>
          <p:nvPr/>
        </p:nvSpPr>
        <p:spPr>
          <a:xfrm>
            <a:off x="8424367" y="2359592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Enc(          )</a:t>
            </a:r>
          </a:p>
        </p:txBody>
      </p:sp>
      <p:pic>
        <p:nvPicPr>
          <p:cNvPr id="19" name="Picture 2" descr="Image result for bitcoin">
            <a:extLst>
              <a:ext uri="{FF2B5EF4-FFF2-40B4-BE49-F238E27FC236}">
                <a16:creationId xmlns:a16="http://schemas.microsoft.com/office/drawing/2014/main" id="{62FC0697-7FEA-4DB2-AB10-9CAD6997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673" y="2140564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004986A-9EDD-4AA6-943E-359E5C49893E}"/>
              </a:ext>
            </a:extLst>
          </p:cNvPr>
          <p:cNvSpPr txBox="1"/>
          <p:nvPr/>
        </p:nvSpPr>
        <p:spPr>
          <a:xfrm>
            <a:off x="9862317" y="2365943"/>
            <a:ext cx="156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Enc(          )</a:t>
            </a:r>
          </a:p>
        </p:txBody>
      </p:sp>
    </p:spTree>
    <p:extLst>
      <p:ext uri="{BB962C8B-B14F-4D97-AF65-F5344CB8AC3E}">
        <p14:creationId xmlns:p14="http://schemas.microsoft.com/office/powerpoint/2010/main" val="135626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CB09-310F-4784-A9D9-63BE5649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Privacy-preserving cryptocurrency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85B244-03D9-4B59-AEEF-17CE985D2F4E}"/>
              </a:ext>
            </a:extLst>
          </p:cNvPr>
          <p:cNvGrpSpPr/>
          <p:nvPr/>
        </p:nvGrpSpPr>
        <p:grpSpPr>
          <a:xfrm>
            <a:off x="1325149" y="1539554"/>
            <a:ext cx="8681542" cy="3543469"/>
            <a:chOff x="1229711" y="1543537"/>
            <a:chExt cx="8681542" cy="354346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F5E5F06-C174-4D2E-BFB8-2CE2097E38C5}"/>
                </a:ext>
              </a:extLst>
            </p:cNvPr>
            <p:cNvSpPr/>
            <p:nvPr/>
          </p:nvSpPr>
          <p:spPr>
            <a:xfrm>
              <a:off x="2144110" y="1543538"/>
              <a:ext cx="2301765" cy="354346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Block 50</a:t>
              </a:r>
            </a:p>
            <a:p>
              <a:endParaRPr lang="en-US" b="1" dirty="0">
                <a:solidFill>
                  <a:schemeClr val="tx1"/>
                </a:solidFill>
              </a:endParaRPr>
            </a:p>
            <a:p>
              <a:r>
                <a:rPr lang="en-US" b="1" dirty="0">
                  <a:solidFill>
                    <a:schemeClr val="tx1"/>
                  </a:solidFill>
                </a:rPr>
                <a:t>proof of work: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0000128319xyc</a:t>
              </a:r>
            </a:p>
            <a:p>
              <a:r>
                <a:rPr lang="en-US" b="1" dirty="0">
                  <a:solidFill>
                    <a:schemeClr val="tx1"/>
                  </a:solidFill>
                </a:rPr>
                <a:t>pointer: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previous block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30B84B7-002E-443B-8B0F-7EF53358BFC0}"/>
                </a:ext>
              </a:extLst>
            </p:cNvPr>
            <p:cNvSpPr/>
            <p:nvPr/>
          </p:nvSpPr>
          <p:spPr>
            <a:xfrm>
              <a:off x="2322785" y="3334080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9AC984C-CA55-4A10-B200-3E92FE654C38}"/>
                </a:ext>
              </a:extLst>
            </p:cNvPr>
            <p:cNvSpPr/>
            <p:nvPr/>
          </p:nvSpPr>
          <p:spPr>
            <a:xfrm>
              <a:off x="2322785" y="3874711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BA4E035-8017-410B-AA65-11AD5F44E313}"/>
                </a:ext>
              </a:extLst>
            </p:cNvPr>
            <p:cNvSpPr/>
            <p:nvPr/>
          </p:nvSpPr>
          <p:spPr>
            <a:xfrm>
              <a:off x="2322785" y="4442268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E355445-BB7D-4846-811F-8DE12D8837CF}"/>
                </a:ext>
              </a:extLst>
            </p:cNvPr>
            <p:cNvSpPr/>
            <p:nvPr/>
          </p:nvSpPr>
          <p:spPr>
            <a:xfrm>
              <a:off x="4876799" y="1543537"/>
              <a:ext cx="2301765" cy="354346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Block 51</a:t>
              </a:r>
            </a:p>
            <a:p>
              <a:endParaRPr lang="en-US" b="1" dirty="0">
                <a:solidFill>
                  <a:schemeClr val="tx1"/>
                </a:solidFill>
              </a:endParaRPr>
            </a:p>
            <a:p>
              <a:r>
                <a:rPr lang="en-US" b="1" dirty="0">
                  <a:solidFill>
                    <a:schemeClr val="tx1"/>
                  </a:solidFill>
                </a:rPr>
                <a:t>proof of work: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000089018kas</a:t>
              </a:r>
            </a:p>
            <a:p>
              <a:r>
                <a:rPr lang="en-US" b="1" dirty="0">
                  <a:solidFill>
                    <a:schemeClr val="tx1"/>
                  </a:solidFill>
                </a:rPr>
                <a:t>pointer: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previous block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A3BDB92-166D-4BBA-B6BA-EDF00399851E}"/>
                </a:ext>
              </a:extLst>
            </p:cNvPr>
            <p:cNvSpPr/>
            <p:nvPr/>
          </p:nvSpPr>
          <p:spPr>
            <a:xfrm>
              <a:off x="7609488" y="1543537"/>
              <a:ext cx="2301765" cy="354346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Block 52</a:t>
              </a:r>
            </a:p>
            <a:p>
              <a:endParaRPr lang="en-US" b="1" dirty="0">
                <a:solidFill>
                  <a:schemeClr val="tx1"/>
                </a:solidFill>
              </a:endParaRPr>
            </a:p>
            <a:p>
              <a:r>
                <a:rPr lang="en-US" b="1" dirty="0">
                  <a:solidFill>
                    <a:schemeClr val="tx1"/>
                  </a:solidFill>
                </a:rPr>
                <a:t>proof of work: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000007123hnaydf</a:t>
              </a:r>
            </a:p>
            <a:p>
              <a:r>
                <a:rPr lang="en-US" b="1" dirty="0">
                  <a:solidFill>
                    <a:schemeClr val="tx1"/>
                  </a:solidFill>
                </a:rPr>
                <a:t>pointer: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previous block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87BADA7-6AF4-435B-AA6A-877CAEAD6D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29711" y="1840128"/>
              <a:ext cx="1093075" cy="119736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BB6D991-E226-48C5-A859-C41116D026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20359" y="1809429"/>
              <a:ext cx="1093076" cy="11948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1B02CDD-4311-469A-B0D6-C0BA1D8984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2026" y="1854750"/>
              <a:ext cx="1093076" cy="119487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AABE7A0-D531-4793-BED7-3096C69948FE}"/>
                </a:ext>
              </a:extLst>
            </p:cNvPr>
            <p:cNvSpPr/>
            <p:nvPr/>
          </p:nvSpPr>
          <p:spPr>
            <a:xfrm>
              <a:off x="5055474" y="3312560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BCD8FC0-54C0-44EE-986B-D52AA37E2011}"/>
                </a:ext>
              </a:extLst>
            </p:cNvPr>
            <p:cNvSpPr/>
            <p:nvPr/>
          </p:nvSpPr>
          <p:spPr>
            <a:xfrm>
              <a:off x="5055474" y="3853191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20B445F-6875-4DD2-9FE5-D4A03C21C16A}"/>
                </a:ext>
              </a:extLst>
            </p:cNvPr>
            <p:cNvSpPr/>
            <p:nvPr/>
          </p:nvSpPr>
          <p:spPr>
            <a:xfrm>
              <a:off x="5055474" y="4420748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E97585C-8AD4-4570-9FC8-A3483C316776}"/>
                </a:ext>
              </a:extLst>
            </p:cNvPr>
            <p:cNvSpPr/>
            <p:nvPr/>
          </p:nvSpPr>
          <p:spPr>
            <a:xfrm>
              <a:off x="7809184" y="3329976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306E2FE-B134-4E0A-8553-4D0C1EA30FE0}"/>
                </a:ext>
              </a:extLst>
            </p:cNvPr>
            <p:cNvSpPr/>
            <p:nvPr/>
          </p:nvSpPr>
          <p:spPr>
            <a:xfrm>
              <a:off x="7809184" y="3870607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42F951A-684F-499B-89CB-55135BFAB8B3}"/>
                </a:ext>
              </a:extLst>
            </p:cNvPr>
            <p:cNvSpPr/>
            <p:nvPr/>
          </p:nvSpPr>
          <p:spPr>
            <a:xfrm>
              <a:off x="7809184" y="4438164"/>
              <a:ext cx="1944414" cy="48347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proof 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9917AA1-5915-4A2B-A7B0-39545D9D4D43}"/>
              </a:ext>
            </a:extLst>
          </p:cNvPr>
          <p:cNvSpPr txBox="1"/>
          <p:nvPr/>
        </p:nvSpPr>
        <p:spPr>
          <a:xfrm>
            <a:off x="1325149" y="5824575"/>
            <a:ext cx="101740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Publish </a:t>
            </a:r>
            <a:r>
              <a:rPr lang="en-US" sz="2600" b="1" dirty="0"/>
              <a:t>zero knowledge proofs </a:t>
            </a:r>
            <a:r>
              <a:rPr lang="en-US" sz="2600" dirty="0"/>
              <a:t>of data validity on blockchain</a:t>
            </a:r>
          </a:p>
        </p:txBody>
      </p:sp>
    </p:spTree>
    <p:extLst>
      <p:ext uri="{BB962C8B-B14F-4D97-AF65-F5344CB8AC3E}">
        <p14:creationId xmlns:p14="http://schemas.microsoft.com/office/powerpoint/2010/main" val="4018188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E1DE-F6BD-4A55-894A-C4CCF958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780B3-019F-4F6C-A02D-6DEAC83E5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What is ZKP?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ZKP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Why ZKP? Applications in blockchains and cryptocurrencies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Privacy-preserving cryptocurrency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Zcash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How to build ZKP?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Construction of general-purpose zero-knowledge proofs from interactive proofs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47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53FF6-3123-48D7-A0EA-E5CBDD062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Image result for construction ahead sign">
            <a:extLst>
              <a:ext uri="{FF2B5EF4-FFF2-40B4-BE49-F238E27FC236}">
                <a16:creationId xmlns:a16="http://schemas.microsoft.com/office/drawing/2014/main" id="{D783F1BD-C981-445E-BC9A-39FE36DC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34" y="958748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15A73A3-3A5E-4924-85F4-F5D72BB4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2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E8165-1BCB-4D8E-82D6-DF760505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randomness, again!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11A4FC-1813-458A-A1D2-1D699A2F417C}"/>
              </a:ext>
            </a:extLst>
          </p:cNvPr>
          <p:cNvSpPr txBox="1"/>
          <p:nvPr/>
        </p:nvSpPr>
        <p:spPr>
          <a:xfrm>
            <a:off x="1811079" y="1521973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D2F96-7B1E-43DE-A663-324E07388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208" y="2037037"/>
            <a:ext cx="1917520" cy="167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121D6-9427-4362-A839-9555FEFC4595}"/>
              </a:ext>
            </a:extLst>
          </p:cNvPr>
          <p:cNvSpPr txBox="1"/>
          <p:nvPr/>
        </p:nvSpPr>
        <p:spPr>
          <a:xfrm>
            <a:off x="8605474" y="1496558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CA838-CFCB-413A-8F5E-404EFACF3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47" y="2168732"/>
            <a:ext cx="689498" cy="1041742"/>
          </a:xfrm>
          <a:prstGeom prst="rect">
            <a:avLst/>
          </a:prstGeom>
        </p:spPr>
      </p:pic>
      <p:sp>
        <p:nvSpPr>
          <p:cNvPr id="8" name="Right Arrow 28">
            <a:extLst>
              <a:ext uri="{FF2B5EF4-FFF2-40B4-BE49-F238E27FC236}">
                <a16:creationId xmlns:a16="http://schemas.microsoft.com/office/drawing/2014/main" id="{C7F651B5-2C92-4B04-B5AE-4844D3FB023C}"/>
              </a:ext>
            </a:extLst>
          </p:cNvPr>
          <p:cNvSpPr/>
          <p:nvPr/>
        </p:nvSpPr>
        <p:spPr>
          <a:xfrm rot="10800000">
            <a:off x="4405705" y="2955531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F3F1EC-40C1-4E53-8448-5FB6CCCE651A}"/>
              </a:ext>
            </a:extLst>
          </p:cNvPr>
          <p:cNvSpPr/>
          <p:nvPr/>
        </p:nvSpPr>
        <p:spPr>
          <a:xfrm>
            <a:off x="4099342" y="1042452"/>
            <a:ext cx="40233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Polynomial</a:t>
            </a:r>
            <a:r>
              <a:rPr lang="en-US" sz="2200" i="1" dirty="0"/>
              <a:t> </a:t>
            </a:r>
            <a:r>
              <a:rPr lang="en-US" sz="2200" dirty="0"/>
              <a:t>interpolation</a:t>
            </a:r>
          </a:p>
          <a:p>
            <a:pPr algn="ctr"/>
            <a:endParaRPr lang="en-US" i="1" dirty="0"/>
          </a:p>
          <a:p>
            <a:pPr algn="ctr"/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x</a:t>
            </a:r>
            <a:r>
              <a:rPr lang="en-US" sz="2200" dirty="0"/>
              <a:t>) = (</a:t>
            </a:r>
            <a:r>
              <a:rPr lang="en-US" sz="2200" i="1" dirty="0"/>
              <a:t>x</a:t>
            </a:r>
            <a:r>
              <a:rPr lang="en-US" sz="2200" dirty="0"/>
              <a:t>+3)(3</a:t>
            </a:r>
            <a:r>
              <a:rPr lang="en-US" sz="2200" i="1" dirty="0"/>
              <a:t>x</a:t>
            </a:r>
            <a:r>
              <a:rPr lang="en-US" sz="2200" dirty="0"/>
              <a:t>+5)(2</a:t>
            </a:r>
            <a:r>
              <a:rPr lang="en-US" sz="2200" i="1" dirty="0"/>
              <a:t>x</a:t>
            </a:r>
            <a:r>
              <a:rPr lang="en-US" sz="2200" dirty="0"/>
              <a:t>+7)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AF48D1-77C8-4E6B-82C7-413A09E9F72B}"/>
              </a:ext>
            </a:extLst>
          </p:cNvPr>
          <p:cNvSpPr/>
          <p:nvPr/>
        </p:nvSpPr>
        <p:spPr>
          <a:xfrm>
            <a:off x="3947606" y="3248776"/>
            <a:ext cx="40238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200" i="1" dirty="0"/>
              <a:t>g</a:t>
            </a:r>
            <a:r>
              <a:rPr lang="en-US" sz="2200" dirty="0"/>
              <a:t>(</a:t>
            </a:r>
            <a:r>
              <a:rPr lang="en-US" sz="2200" i="1" dirty="0"/>
              <a:t>x</a:t>
            </a:r>
            <a:r>
              <a:rPr lang="en-US" sz="2200" dirty="0"/>
              <a:t>) = 6</a:t>
            </a:r>
            <a:r>
              <a:rPr lang="en-US" sz="2200" i="1" dirty="0"/>
              <a:t>x</a:t>
            </a:r>
            <a:r>
              <a:rPr lang="en-US" sz="2200" baseline="30000" dirty="0"/>
              <a:t>3</a:t>
            </a:r>
            <a:r>
              <a:rPr lang="en-US" sz="2200" dirty="0"/>
              <a:t>+49</a:t>
            </a:r>
            <a:r>
              <a:rPr lang="en-US" sz="2200" i="1" dirty="0"/>
              <a:t>x</a:t>
            </a:r>
            <a:r>
              <a:rPr lang="en-US" sz="2200" baseline="30000" dirty="0"/>
              <a:t>2</a:t>
            </a:r>
            <a:r>
              <a:rPr lang="en-US" sz="2200" dirty="0"/>
              <a:t>+128</a:t>
            </a:r>
            <a:r>
              <a:rPr lang="en-US" sz="2200" i="1" dirty="0"/>
              <a:t>x</a:t>
            </a:r>
            <a:r>
              <a:rPr lang="en-US" sz="2200" dirty="0"/>
              <a:t>+105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811D7-B289-48D9-927B-053012E9B64D}"/>
              </a:ext>
            </a:extLst>
          </p:cNvPr>
          <p:cNvSpPr/>
          <p:nvPr/>
        </p:nvSpPr>
        <p:spPr>
          <a:xfrm>
            <a:off x="823045" y="5227946"/>
            <a:ext cx="5766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Georgia" panose="02040502050405020303" pitchFamily="18" charset="0"/>
                <a:sym typeface="Wingdings" panose="05000000000000000000" pitchFamily="2" charset="2"/>
              </a:rPr>
              <a:t>Verification: </a:t>
            </a:r>
            <a:r>
              <a:rPr lang="en-US" sz="2200" dirty="0"/>
              <a:t>pick a random value </a:t>
            </a:r>
            <a:r>
              <a:rPr lang="en-US" sz="2200" i="1" dirty="0"/>
              <a:t>r</a:t>
            </a:r>
            <a:endParaRPr lang="en-US" sz="2200" dirty="0"/>
          </a:p>
          <a:p>
            <a:r>
              <a:rPr lang="en-US" sz="2200" dirty="0"/>
              <a:t>                        test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r</a:t>
            </a:r>
            <a:r>
              <a:rPr lang="en-US" sz="2200" dirty="0"/>
              <a:t>) - </a:t>
            </a:r>
            <a:r>
              <a:rPr lang="en-US" sz="2200" i="1" dirty="0"/>
              <a:t>g</a:t>
            </a:r>
            <a:r>
              <a:rPr lang="en-US" sz="2200" dirty="0"/>
              <a:t>(</a:t>
            </a:r>
            <a:r>
              <a:rPr lang="en-US" sz="2200" i="1" dirty="0"/>
              <a:t>r</a:t>
            </a:r>
            <a:r>
              <a:rPr lang="en-US" sz="2200" dirty="0"/>
              <a:t>)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A5F102-8097-4248-B77A-7AEC16AA8F54}"/>
                  </a:ext>
                </a:extLst>
              </p:cNvPr>
              <p:cNvSpPr txBox="1"/>
              <p:nvPr/>
            </p:nvSpPr>
            <p:spPr>
              <a:xfrm>
                <a:off x="6734956" y="4589507"/>
                <a:ext cx="5346041" cy="1797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   If </a:t>
                </a:r>
                <a:r>
                  <a:rPr lang="en-US" sz="2000" i="1" dirty="0"/>
                  <a:t>f</a:t>
                </a:r>
                <a:r>
                  <a:rPr lang="en-US" sz="2000" dirty="0"/>
                  <a:t>(</a:t>
                </a:r>
                <a:r>
                  <a:rPr lang="en-US" sz="2000" i="1" dirty="0"/>
                  <a:t>x</a:t>
                </a:r>
                <a:r>
                  <a:rPr lang="en-US" sz="2000" dirty="0"/>
                  <a:t>) - </a:t>
                </a:r>
                <a:r>
                  <a:rPr lang="en-US" sz="2000" i="1" dirty="0"/>
                  <a:t>g</a:t>
                </a:r>
                <a:r>
                  <a:rPr lang="en-US" sz="2000" dirty="0"/>
                  <a:t>(</a:t>
                </a:r>
                <a:r>
                  <a:rPr lang="en-US" sz="2000" i="1" dirty="0"/>
                  <a:t>x</a:t>
                </a:r>
                <a:r>
                  <a:rPr lang="en-US" sz="2000" dirty="0"/>
                  <a:t>) ≠ 0, but </a:t>
                </a:r>
                <a:r>
                  <a:rPr lang="en-US" sz="2000" i="1" dirty="0"/>
                  <a:t>f</a:t>
                </a:r>
                <a:r>
                  <a:rPr lang="en-US" sz="2000" dirty="0"/>
                  <a:t>(</a:t>
                </a:r>
                <a:r>
                  <a:rPr lang="en-US" sz="2000" i="1" dirty="0"/>
                  <a:t>r</a:t>
                </a:r>
                <a:r>
                  <a:rPr lang="en-US" sz="2000" dirty="0"/>
                  <a:t>) - </a:t>
                </a:r>
                <a:r>
                  <a:rPr lang="en-US" sz="2000" i="1" dirty="0"/>
                  <a:t>g</a:t>
                </a:r>
                <a:r>
                  <a:rPr lang="en-US" sz="2000" dirty="0"/>
                  <a:t>(</a:t>
                </a:r>
                <a:r>
                  <a:rPr lang="en-US" sz="2000" i="1" dirty="0"/>
                  <a:t>r</a:t>
                </a:r>
                <a:r>
                  <a:rPr lang="en-US" sz="2000" dirty="0"/>
                  <a:t>) = 0,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/>
                  <a:t>r</a:t>
                </a:r>
                <a:r>
                  <a:rPr lang="en-US" sz="2000" dirty="0"/>
                  <a:t> is a root of </a:t>
                </a:r>
                <a:r>
                  <a:rPr lang="en-US" sz="2000" i="1" dirty="0"/>
                  <a:t>f</a:t>
                </a:r>
                <a:r>
                  <a:rPr lang="en-US" sz="2000" dirty="0"/>
                  <a:t>(</a:t>
                </a:r>
                <a:r>
                  <a:rPr lang="en-US" sz="2000" i="1" dirty="0"/>
                  <a:t>x</a:t>
                </a:r>
                <a:r>
                  <a:rPr lang="en-US" sz="2000" dirty="0"/>
                  <a:t>) - </a:t>
                </a:r>
                <a:r>
                  <a:rPr lang="en-US" sz="2000" i="1" dirty="0"/>
                  <a:t>g</a:t>
                </a:r>
                <a:r>
                  <a:rPr lang="en-US" sz="2000" dirty="0"/>
                  <a:t>(</a:t>
                </a:r>
                <a:r>
                  <a:rPr lang="en-US" sz="2000" i="1" dirty="0"/>
                  <a:t>x</a:t>
                </a:r>
                <a:r>
                  <a:rPr lang="en-US" sz="2000" dirty="0"/>
                  <a:t>),</a:t>
                </a:r>
              </a:p>
              <a:p>
                <a:endParaRPr lang="en-US" sz="2000" dirty="0"/>
              </a:p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is a root]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random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space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A5F102-8097-4248-B77A-7AEC16AA8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956" y="4589507"/>
                <a:ext cx="5346041" cy="1797993"/>
              </a:xfrm>
              <a:prstGeom prst="rect">
                <a:avLst/>
              </a:prstGeom>
              <a:blipFill>
                <a:blip r:embed="rId4"/>
                <a:stretch>
                  <a:fillRect l="-1254" t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F486E43-7A3C-4C6F-9EF9-AEF1B390AE4A}"/>
              </a:ext>
            </a:extLst>
          </p:cNvPr>
          <p:cNvSpPr/>
          <p:nvPr/>
        </p:nvSpPr>
        <p:spPr>
          <a:xfrm>
            <a:off x="1559763" y="5997387"/>
            <a:ext cx="4043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Schwartz–Zippel lemma</a:t>
            </a:r>
          </a:p>
        </p:txBody>
      </p:sp>
    </p:spTree>
    <p:extLst>
      <p:ext uri="{BB962C8B-B14F-4D97-AF65-F5344CB8AC3E}">
        <p14:creationId xmlns:p14="http://schemas.microsoft.com/office/powerpoint/2010/main" val="18727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14622 -2.59259E-6 C -0.21172 -2.59259E-6 -0.29153 0.03542 -0.29153 0.06505 L -0.29153 0.13148 " pathEditMode="relative" rAng="0" ptsTypes="AA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2" grpId="1"/>
      <p:bldP spid="13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5244-78B3-44C5-A903-4D995645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Sumcheck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011CE-0622-4353-B5E3-68D43AFA42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439" y="2802673"/>
                <a:ext cx="10515600" cy="39772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Multivariate polynomial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=1724+761253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+232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+14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+2321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011CE-0622-4353-B5E3-68D43AFA42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439" y="2802673"/>
                <a:ext cx="10515600" cy="3977268"/>
              </a:xfrm>
              <a:blipFill>
                <a:blip r:embed="rId2"/>
                <a:stretch>
                  <a:fillRect l="-1217" t="-2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C4CD8A6-A09A-40E7-AF24-974081BF3291}"/>
                  </a:ext>
                </a:extLst>
              </p:cNvPr>
              <p:cNvSpPr/>
              <p:nvPr/>
            </p:nvSpPr>
            <p:spPr>
              <a:xfrm>
                <a:off x="3559418" y="1422779"/>
                <a:ext cx="4915641" cy="9451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C4CD8A6-A09A-40E7-AF24-974081BF3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18" y="1422779"/>
                <a:ext cx="4915641" cy="9451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2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5244-78B3-44C5-A903-4D995645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Sumcheck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011CE-0622-4353-B5E3-68D43AFA42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439" y="2832497"/>
                <a:ext cx="10515600" cy="2732484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Multivariate polynomial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Number of evaluations in the sum: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Time to compute each evaluation: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Total time to compute the sum: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011CE-0622-4353-B5E3-68D43AFA42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439" y="2832497"/>
                <a:ext cx="10515600" cy="2732484"/>
              </a:xfrm>
              <a:blipFill>
                <a:blip r:embed="rId2"/>
                <a:stretch>
                  <a:fillRect l="-1217" t="-4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C4CD8A6-A09A-40E7-AF24-974081BF3291}"/>
                  </a:ext>
                </a:extLst>
              </p:cNvPr>
              <p:cNvSpPr/>
              <p:nvPr/>
            </p:nvSpPr>
            <p:spPr>
              <a:xfrm>
                <a:off x="3559419" y="1450261"/>
                <a:ext cx="4915641" cy="9451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C4CD8A6-A09A-40E7-AF24-974081BF3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19" y="1450261"/>
                <a:ext cx="4915641" cy="9451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17A7-7A62-4B9D-843F-8193FBA0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Sumcheck</a:t>
            </a:r>
            <a:r>
              <a:rPr lang="en-US" dirty="0"/>
              <a:t> protocol </a:t>
            </a:r>
            <a:r>
              <a:rPr lang="en-US" sz="3600" dirty="0">
                <a:solidFill>
                  <a:srgbClr val="0070C0"/>
                </a:solidFill>
              </a:rPr>
              <a:t>[LFKN92]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F8337-0D3E-49FA-B159-B4B0AB219515}"/>
              </a:ext>
            </a:extLst>
          </p:cNvPr>
          <p:cNvSpPr txBox="1"/>
          <p:nvPr/>
        </p:nvSpPr>
        <p:spPr>
          <a:xfrm>
            <a:off x="1811079" y="1521973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B2549-DAF0-4793-9D08-AF87F1DB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208" y="2037037"/>
            <a:ext cx="1917520" cy="167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D426F-740E-4900-BBFB-302CECDAA784}"/>
              </a:ext>
            </a:extLst>
          </p:cNvPr>
          <p:cNvSpPr txBox="1"/>
          <p:nvPr/>
        </p:nvSpPr>
        <p:spPr>
          <a:xfrm>
            <a:off x="8605474" y="1496558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4A171-4CBD-4F8F-AC53-3CF0414D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47" y="2168732"/>
            <a:ext cx="689498" cy="104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3BE1C1-E991-4FF2-9F00-DE00B27FD6EF}"/>
                  </a:ext>
                </a:extLst>
              </p:cNvPr>
              <p:cNvSpPr/>
              <p:nvPr/>
            </p:nvSpPr>
            <p:spPr>
              <a:xfrm>
                <a:off x="3586527" y="1695279"/>
                <a:ext cx="4834487" cy="823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3BE1C1-E991-4FF2-9F00-DE00B27FD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527" y="1695279"/>
                <a:ext cx="4834487" cy="8233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BC9D93-F219-4E00-BDA0-8D08FB87740E}"/>
                  </a:ext>
                </a:extLst>
              </p:cNvPr>
              <p:cNvSpPr/>
              <p:nvPr/>
            </p:nvSpPr>
            <p:spPr>
              <a:xfrm>
                <a:off x="5323512" y="1042978"/>
                <a:ext cx="15449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BC9D93-F219-4E00-BDA0-8D08FB877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512" y="1042978"/>
                <a:ext cx="1544975" cy="400110"/>
              </a:xfrm>
              <a:prstGeom prst="rect">
                <a:avLst/>
              </a:prstGeom>
              <a:blipFill>
                <a:blip r:embed="rId5"/>
                <a:stretch>
                  <a:fillRect l="-11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7">
            <a:extLst>
              <a:ext uri="{FF2B5EF4-FFF2-40B4-BE49-F238E27FC236}">
                <a16:creationId xmlns:a16="http://schemas.microsoft.com/office/drawing/2014/main" id="{ECBED34F-88F4-4B99-BCE8-C5CE74953D15}"/>
              </a:ext>
            </a:extLst>
          </p:cNvPr>
          <p:cNvSpPr/>
          <p:nvPr/>
        </p:nvSpPr>
        <p:spPr>
          <a:xfrm rot="10800000">
            <a:off x="4160450" y="4093436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E300948-3B8E-4CAF-9C68-3924D0D3325A}"/>
                  </a:ext>
                </a:extLst>
              </p:cNvPr>
              <p:cNvSpPr/>
              <p:nvPr/>
            </p:nvSpPr>
            <p:spPr>
              <a:xfrm>
                <a:off x="3903626" y="3272926"/>
                <a:ext cx="4050789" cy="640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E300948-3B8E-4CAF-9C68-3924D0D33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626" y="3272926"/>
                <a:ext cx="4050789" cy="640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7">
            <a:extLst>
              <a:ext uri="{FF2B5EF4-FFF2-40B4-BE49-F238E27FC236}">
                <a16:creationId xmlns:a16="http://schemas.microsoft.com/office/drawing/2014/main" id="{D21FA0DA-E985-4E7B-A765-352AF527B063}"/>
              </a:ext>
            </a:extLst>
          </p:cNvPr>
          <p:cNvSpPr/>
          <p:nvPr/>
        </p:nvSpPr>
        <p:spPr>
          <a:xfrm rot="10800000">
            <a:off x="4026610" y="2770837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852CAB-FA58-408C-A480-6331BCC1B505}"/>
                  </a:ext>
                </a:extLst>
              </p:cNvPr>
              <p:cNvSpPr txBox="1"/>
              <p:nvPr/>
            </p:nvSpPr>
            <p:spPr>
              <a:xfrm>
                <a:off x="400050" y="3629025"/>
                <a:ext cx="31646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852CAB-FA58-408C-A480-6331BCC1B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629025"/>
                <a:ext cx="3164681" cy="646331"/>
              </a:xfrm>
              <a:prstGeom prst="rect">
                <a:avLst/>
              </a:prstGeom>
              <a:blipFill>
                <a:blip r:embed="rId7"/>
                <a:stretch>
                  <a:fillRect l="-1734" t="-4717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88A9F8F-C872-4E69-8DE9-DB8D0FF50FBA}"/>
                  </a:ext>
                </a:extLst>
              </p:cNvPr>
              <p:cNvSpPr/>
              <p:nvPr/>
            </p:nvSpPr>
            <p:spPr>
              <a:xfrm>
                <a:off x="2663199" y="6171234"/>
                <a:ext cx="8410576" cy="374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=1724+761253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+232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+14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+2321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88A9F8F-C872-4E69-8DE9-DB8D0FF50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99" y="6171234"/>
                <a:ext cx="8410576" cy="374461"/>
              </a:xfrm>
              <a:prstGeom prst="rect">
                <a:avLst/>
              </a:prstGeom>
              <a:blipFill>
                <a:blip r:embed="rId8"/>
                <a:stretch>
                  <a:fillRect l="-652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1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89A7-9B4B-488E-949E-11780185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non-isomorphism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F4A350-C4C5-4A88-B5E6-27DA3C565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198" y="3851953"/>
            <a:ext cx="1917520" cy="16797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ED5C6D-B14F-425C-9E2F-E9BEAA050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1" y="3991447"/>
            <a:ext cx="689498" cy="104174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CF75E2F9-2FE7-4486-A8E2-608BB15D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85" y="1736412"/>
            <a:ext cx="1033788" cy="20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CBE6280F-CD71-4065-8106-4332F90E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53" y="1851899"/>
            <a:ext cx="1750567" cy="17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982D043-0ABA-4CB5-BFCE-1DB0E4BB3793}"/>
              </a:ext>
            </a:extLst>
          </p:cNvPr>
          <p:cNvSpPr txBox="1"/>
          <p:nvPr/>
        </p:nvSpPr>
        <p:spPr>
          <a:xfrm>
            <a:off x="4432907" y="1413396"/>
            <a:ext cx="62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9C9C30-09C2-45E0-AAF3-B413AC54FF3F}"/>
              </a:ext>
            </a:extLst>
          </p:cNvPr>
          <p:cNvSpPr txBox="1"/>
          <p:nvPr/>
        </p:nvSpPr>
        <p:spPr>
          <a:xfrm>
            <a:off x="6605733" y="1437720"/>
            <a:ext cx="62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7271D4-F770-471C-B82B-A8C73817FD47}"/>
              </a:ext>
            </a:extLst>
          </p:cNvPr>
          <p:cNvSpPr txBox="1"/>
          <p:nvPr/>
        </p:nvSpPr>
        <p:spPr>
          <a:xfrm>
            <a:off x="4893586" y="3757672"/>
            <a:ext cx="191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isomorphic?</a:t>
            </a:r>
          </a:p>
        </p:txBody>
      </p:sp>
      <p:sp>
        <p:nvSpPr>
          <p:cNvPr id="28" name="Right Arrow 10">
            <a:extLst>
              <a:ext uri="{FF2B5EF4-FFF2-40B4-BE49-F238E27FC236}">
                <a16:creationId xmlns:a16="http://schemas.microsoft.com/office/drawing/2014/main" id="{68E7AD73-18C4-4331-AA5D-2DEA8FE96B54}"/>
              </a:ext>
            </a:extLst>
          </p:cNvPr>
          <p:cNvSpPr/>
          <p:nvPr/>
        </p:nvSpPr>
        <p:spPr>
          <a:xfrm>
            <a:off x="4152685" y="4212275"/>
            <a:ext cx="3410649" cy="148667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FF75A8-53E9-44F7-AB7C-6E2EED19E841}"/>
              </a:ext>
            </a:extLst>
          </p:cNvPr>
          <p:cNvSpPr txBox="1"/>
          <p:nvPr/>
        </p:nvSpPr>
        <p:spPr>
          <a:xfrm>
            <a:off x="4743029" y="4677859"/>
            <a:ext cx="74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no!</a:t>
            </a:r>
          </a:p>
        </p:txBody>
      </p:sp>
      <p:sp>
        <p:nvSpPr>
          <p:cNvPr id="30" name="Right Arrow 3">
            <a:extLst>
              <a:ext uri="{FF2B5EF4-FFF2-40B4-BE49-F238E27FC236}">
                <a16:creationId xmlns:a16="http://schemas.microsoft.com/office/drawing/2014/main" id="{B51A75C2-1A67-4DD5-A0D5-EF796B6B5EAE}"/>
              </a:ext>
            </a:extLst>
          </p:cNvPr>
          <p:cNvSpPr/>
          <p:nvPr/>
        </p:nvSpPr>
        <p:spPr>
          <a:xfrm rot="10800000">
            <a:off x="4152684" y="4469116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ECBD41-2868-4B2E-802A-52BBD2767730}"/>
              </a:ext>
            </a:extLst>
          </p:cNvPr>
          <p:cNvSpPr txBox="1"/>
          <p:nvPr/>
        </p:nvSpPr>
        <p:spPr>
          <a:xfrm>
            <a:off x="5761412" y="4667122"/>
            <a:ext cx="161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proof?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FBD452-A863-4457-A23B-E6B80A4E4E6C}"/>
              </a:ext>
            </a:extLst>
          </p:cNvPr>
          <p:cNvSpPr txBox="1"/>
          <p:nvPr/>
        </p:nvSpPr>
        <p:spPr>
          <a:xfrm>
            <a:off x="1945578" y="3138270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0A5E57-7B03-4AA7-A5F2-959D7EDD1166}"/>
              </a:ext>
            </a:extLst>
          </p:cNvPr>
          <p:cNvSpPr txBox="1"/>
          <p:nvPr/>
        </p:nvSpPr>
        <p:spPr>
          <a:xfrm>
            <a:off x="8027143" y="3138270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42A429-EC53-4B2F-9472-E788CE875292}"/>
              </a:ext>
            </a:extLst>
          </p:cNvPr>
          <p:cNvSpPr txBox="1"/>
          <p:nvPr/>
        </p:nvSpPr>
        <p:spPr>
          <a:xfrm>
            <a:off x="1576285" y="5687375"/>
            <a:ext cx="8251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 don’t have a permutation.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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Try all permutations.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21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17A7-7A62-4B9D-843F-8193FBA0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Sumcheck</a:t>
            </a:r>
            <a:r>
              <a:rPr lang="en-US" dirty="0"/>
              <a:t> protocol </a:t>
            </a:r>
            <a:r>
              <a:rPr lang="en-US" sz="3600" dirty="0">
                <a:solidFill>
                  <a:srgbClr val="0070C0"/>
                </a:solidFill>
              </a:rPr>
              <a:t>[LFKN92]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F8337-0D3E-49FA-B159-B4B0AB219515}"/>
              </a:ext>
            </a:extLst>
          </p:cNvPr>
          <p:cNvSpPr txBox="1"/>
          <p:nvPr/>
        </p:nvSpPr>
        <p:spPr>
          <a:xfrm>
            <a:off x="1811079" y="1521973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B2549-DAF0-4793-9D08-AF87F1DB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208" y="2037037"/>
            <a:ext cx="1917520" cy="167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D426F-740E-4900-BBFB-302CECDAA784}"/>
              </a:ext>
            </a:extLst>
          </p:cNvPr>
          <p:cNvSpPr txBox="1"/>
          <p:nvPr/>
        </p:nvSpPr>
        <p:spPr>
          <a:xfrm>
            <a:off x="8605474" y="1496558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4A171-4CBD-4F8F-AC53-3CF0414D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47" y="2168732"/>
            <a:ext cx="689498" cy="104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3BE1C1-E991-4FF2-9F00-DE00B27FD6EF}"/>
                  </a:ext>
                </a:extLst>
              </p:cNvPr>
              <p:cNvSpPr/>
              <p:nvPr/>
            </p:nvSpPr>
            <p:spPr>
              <a:xfrm>
                <a:off x="3586527" y="1695279"/>
                <a:ext cx="4834487" cy="823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3BE1C1-E991-4FF2-9F00-DE00B27FD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527" y="1695279"/>
                <a:ext cx="4834487" cy="8233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BC9D93-F219-4E00-BDA0-8D08FB87740E}"/>
                  </a:ext>
                </a:extLst>
              </p:cNvPr>
              <p:cNvSpPr/>
              <p:nvPr/>
            </p:nvSpPr>
            <p:spPr>
              <a:xfrm>
                <a:off x="5323512" y="1042978"/>
                <a:ext cx="15449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BC9D93-F219-4E00-BDA0-8D08FB877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512" y="1042978"/>
                <a:ext cx="1544975" cy="400110"/>
              </a:xfrm>
              <a:prstGeom prst="rect">
                <a:avLst/>
              </a:prstGeom>
              <a:blipFill>
                <a:blip r:embed="rId5"/>
                <a:stretch>
                  <a:fillRect l="-11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7">
            <a:extLst>
              <a:ext uri="{FF2B5EF4-FFF2-40B4-BE49-F238E27FC236}">
                <a16:creationId xmlns:a16="http://schemas.microsoft.com/office/drawing/2014/main" id="{ECBED34F-88F4-4B99-BCE8-C5CE74953D15}"/>
              </a:ext>
            </a:extLst>
          </p:cNvPr>
          <p:cNvSpPr/>
          <p:nvPr/>
        </p:nvSpPr>
        <p:spPr>
          <a:xfrm rot="10800000">
            <a:off x="4160450" y="4093436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E300948-3B8E-4CAF-9C68-3924D0D3325A}"/>
                  </a:ext>
                </a:extLst>
              </p:cNvPr>
              <p:cNvSpPr/>
              <p:nvPr/>
            </p:nvSpPr>
            <p:spPr>
              <a:xfrm>
                <a:off x="3903626" y="3272926"/>
                <a:ext cx="4050789" cy="640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E300948-3B8E-4CAF-9C68-3924D0D33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626" y="3272926"/>
                <a:ext cx="4050789" cy="640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7">
            <a:extLst>
              <a:ext uri="{FF2B5EF4-FFF2-40B4-BE49-F238E27FC236}">
                <a16:creationId xmlns:a16="http://schemas.microsoft.com/office/drawing/2014/main" id="{D21FA0DA-E985-4E7B-A765-352AF527B063}"/>
              </a:ext>
            </a:extLst>
          </p:cNvPr>
          <p:cNvSpPr/>
          <p:nvPr/>
        </p:nvSpPr>
        <p:spPr>
          <a:xfrm rot="10800000">
            <a:off x="4026610" y="2770837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852CAB-FA58-408C-A480-6331BCC1B505}"/>
                  </a:ext>
                </a:extLst>
              </p:cNvPr>
              <p:cNvSpPr txBox="1"/>
              <p:nvPr/>
            </p:nvSpPr>
            <p:spPr>
              <a:xfrm>
                <a:off x="400050" y="3629025"/>
                <a:ext cx="316468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)=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852CAB-FA58-408C-A480-6331BCC1B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629025"/>
                <a:ext cx="3164681" cy="1477328"/>
              </a:xfrm>
              <a:prstGeom prst="rect">
                <a:avLst/>
              </a:prstGeom>
              <a:blipFill>
                <a:blip r:embed="rId7"/>
                <a:stretch>
                  <a:fillRect l="-1734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7">
            <a:extLst>
              <a:ext uri="{FF2B5EF4-FFF2-40B4-BE49-F238E27FC236}">
                <a16:creationId xmlns:a16="http://schemas.microsoft.com/office/drawing/2014/main" id="{724133ED-4150-4D03-A86D-2B02F9DABE70}"/>
              </a:ext>
            </a:extLst>
          </p:cNvPr>
          <p:cNvSpPr/>
          <p:nvPr/>
        </p:nvSpPr>
        <p:spPr>
          <a:xfrm>
            <a:off x="4160450" y="4494012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C3C72E-941F-47CF-B564-AF51A62ECBDB}"/>
                  </a:ext>
                </a:extLst>
              </p:cNvPr>
              <p:cNvSpPr/>
              <p:nvPr/>
            </p:nvSpPr>
            <p:spPr>
              <a:xfrm>
                <a:off x="5895130" y="4154557"/>
                <a:ext cx="4263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C3C72E-941F-47CF-B564-AF51A62EC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130" y="4154557"/>
                <a:ext cx="426399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C2480C-9BFB-4B93-ABA0-EEE88F3BAA70}"/>
                  </a:ext>
                </a:extLst>
              </p:cNvPr>
              <p:cNvSpPr/>
              <p:nvPr/>
            </p:nvSpPr>
            <p:spPr>
              <a:xfrm>
                <a:off x="3912654" y="4618646"/>
                <a:ext cx="4220707" cy="640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C2480C-9BFB-4B93-ABA0-EEE88F3BA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654" y="4618646"/>
                <a:ext cx="4220707" cy="6406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7">
            <a:extLst>
              <a:ext uri="{FF2B5EF4-FFF2-40B4-BE49-F238E27FC236}">
                <a16:creationId xmlns:a16="http://schemas.microsoft.com/office/drawing/2014/main" id="{AECDD58C-8967-4F36-BA56-81B861B61EF2}"/>
              </a:ext>
            </a:extLst>
          </p:cNvPr>
          <p:cNvSpPr/>
          <p:nvPr/>
        </p:nvSpPr>
        <p:spPr>
          <a:xfrm rot="10800000">
            <a:off x="4176173" y="5249815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4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17A7-7A62-4B9D-843F-8193FBA0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Sumcheck</a:t>
            </a:r>
            <a:r>
              <a:rPr lang="en-US" dirty="0"/>
              <a:t> protocol </a:t>
            </a:r>
            <a:r>
              <a:rPr lang="en-US" sz="3600" dirty="0">
                <a:solidFill>
                  <a:srgbClr val="0070C0"/>
                </a:solidFill>
              </a:rPr>
              <a:t>[LFKN92]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F8337-0D3E-49FA-B159-B4B0AB219515}"/>
              </a:ext>
            </a:extLst>
          </p:cNvPr>
          <p:cNvSpPr txBox="1"/>
          <p:nvPr/>
        </p:nvSpPr>
        <p:spPr>
          <a:xfrm>
            <a:off x="1811079" y="1521973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B2549-DAF0-4793-9D08-AF87F1DB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208" y="2037037"/>
            <a:ext cx="1917520" cy="167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D426F-740E-4900-BBFB-302CECDAA784}"/>
              </a:ext>
            </a:extLst>
          </p:cNvPr>
          <p:cNvSpPr txBox="1"/>
          <p:nvPr/>
        </p:nvSpPr>
        <p:spPr>
          <a:xfrm>
            <a:off x="8605474" y="1496558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4A171-4CBD-4F8F-AC53-3CF0414D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47" y="2168732"/>
            <a:ext cx="689498" cy="104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3BE1C1-E991-4FF2-9F00-DE00B27FD6EF}"/>
                  </a:ext>
                </a:extLst>
              </p:cNvPr>
              <p:cNvSpPr/>
              <p:nvPr/>
            </p:nvSpPr>
            <p:spPr>
              <a:xfrm>
                <a:off x="3586527" y="1695279"/>
                <a:ext cx="4834487" cy="823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3BE1C1-E991-4FF2-9F00-DE00B27FD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527" y="1695279"/>
                <a:ext cx="4834487" cy="8233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BC9D93-F219-4E00-BDA0-8D08FB87740E}"/>
                  </a:ext>
                </a:extLst>
              </p:cNvPr>
              <p:cNvSpPr/>
              <p:nvPr/>
            </p:nvSpPr>
            <p:spPr>
              <a:xfrm>
                <a:off x="5323512" y="1042978"/>
                <a:ext cx="15449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BC9D93-F219-4E00-BDA0-8D08FB877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512" y="1042978"/>
                <a:ext cx="1544975" cy="400110"/>
              </a:xfrm>
              <a:prstGeom prst="rect">
                <a:avLst/>
              </a:prstGeom>
              <a:blipFill>
                <a:blip r:embed="rId5"/>
                <a:stretch>
                  <a:fillRect l="-11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7">
            <a:extLst>
              <a:ext uri="{FF2B5EF4-FFF2-40B4-BE49-F238E27FC236}">
                <a16:creationId xmlns:a16="http://schemas.microsoft.com/office/drawing/2014/main" id="{ECBED34F-88F4-4B99-BCE8-C5CE74953D15}"/>
              </a:ext>
            </a:extLst>
          </p:cNvPr>
          <p:cNvSpPr/>
          <p:nvPr/>
        </p:nvSpPr>
        <p:spPr>
          <a:xfrm rot="10800000">
            <a:off x="4160450" y="4093436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E300948-3B8E-4CAF-9C68-3924D0D3325A}"/>
                  </a:ext>
                </a:extLst>
              </p:cNvPr>
              <p:cNvSpPr/>
              <p:nvPr/>
            </p:nvSpPr>
            <p:spPr>
              <a:xfrm>
                <a:off x="3903626" y="3272926"/>
                <a:ext cx="4050789" cy="640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E300948-3B8E-4CAF-9C68-3924D0D33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626" y="3272926"/>
                <a:ext cx="4050789" cy="640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7">
            <a:extLst>
              <a:ext uri="{FF2B5EF4-FFF2-40B4-BE49-F238E27FC236}">
                <a16:creationId xmlns:a16="http://schemas.microsoft.com/office/drawing/2014/main" id="{D21FA0DA-E985-4E7B-A765-352AF527B063}"/>
              </a:ext>
            </a:extLst>
          </p:cNvPr>
          <p:cNvSpPr/>
          <p:nvPr/>
        </p:nvSpPr>
        <p:spPr>
          <a:xfrm rot="10800000">
            <a:off x="4026610" y="2770837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852CAB-FA58-408C-A480-6331BCC1B505}"/>
                  </a:ext>
                </a:extLst>
              </p:cNvPr>
              <p:cNvSpPr txBox="1"/>
              <p:nvPr/>
            </p:nvSpPr>
            <p:spPr>
              <a:xfrm>
                <a:off x="400050" y="3629025"/>
                <a:ext cx="316468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)=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)=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852CAB-FA58-408C-A480-6331BCC1B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629025"/>
                <a:ext cx="3164681" cy="2308324"/>
              </a:xfrm>
              <a:prstGeom prst="rect">
                <a:avLst/>
              </a:prstGeom>
              <a:blipFill>
                <a:blip r:embed="rId7"/>
                <a:stretch>
                  <a:fillRect l="-1734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7">
            <a:extLst>
              <a:ext uri="{FF2B5EF4-FFF2-40B4-BE49-F238E27FC236}">
                <a16:creationId xmlns:a16="http://schemas.microsoft.com/office/drawing/2014/main" id="{724133ED-4150-4D03-A86D-2B02F9DABE70}"/>
              </a:ext>
            </a:extLst>
          </p:cNvPr>
          <p:cNvSpPr/>
          <p:nvPr/>
        </p:nvSpPr>
        <p:spPr>
          <a:xfrm>
            <a:off x="4160450" y="4494012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C3C72E-941F-47CF-B564-AF51A62ECBDB}"/>
                  </a:ext>
                </a:extLst>
              </p:cNvPr>
              <p:cNvSpPr/>
              <p:nvPr/>
            </p:nvSpPr>
            <p:spPr>
              <a:xfrm>
                <a:off x="5895130" y="4154557"/>
                <a:ext cx="4263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C3C72E-941F-47CF-B564-AF51A62EC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130" y="4154557"/>
                <a:ext cx="426399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C2480C-9BFB-4B93-ABA0-EEE88F3BAA70}"/>
                  </a:ext>
                </a:extLst>
              </p:cNvPr>
              <p:cNvSpPr/>
              <p:nvPr/>
            </p:nvSpPr>
            <p:spPr>
              <a:xfrm>
                <a:off x="3912654" y="4618646"/>
                <a:ext cx="4220707" cy="640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C2480C-9BFB-4B93-ABA0-EEE88F3BA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654" y="4618646"/>
                <a:ext cx="4220707" cy="6406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7">
            <a:extLst>
              <a:ext uri="{FF2B5EF4-FFF2-40B4-BE49-F238E27FC236}">
                <a16:creationId xmlns:a16="http://schemas.microsoft.com/office/drawing/2014/main" id="{AECDD58C-8967-4F36-BA56-81B861B61EF2}"/>
              </a:ext>
            </a:extLst>
          </p:cNvPr>
          <p:cNvSpPr/>
          <p:nvPr/>
        </p:nvSpPr>
        <p:spPr>
          <a:xfrm rot="10800000">
            <a:off x="4176173" y="5249815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9" name="Right Arrow 7">
            <a:extLst>
              <a:ext uri="{FF2B5EF4-FFF2-40B4-BE49-F238E27FC236}">
                <a16:creationId xmlns:a16="http://schemas.microsoft.com/office/drawing/2014/main" id="{FBCB8A6B-A0F0-40B8-9E1F-84E66C5B329E}"/>
              </a:ext>
            </a:extLst>
          </p:cNvPr>
          <p:cNvSpPr/>
          <p:nvPr/>
        </p:nvSpPr>
        <p:spPr>
          <a:xfrm>
            <a:off x="4151422" y="5679965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4CD4E0-EDD8-4D20-B244-1082BE8AFB7B}"/>
                  </a:ext>
                </a:extLst>
              </p:cNvPr>
              <p:cNvSpPr/>
              <p:nvPr/>
            </p:nvSpPr>
            <p:spPr>
              <a:xfrm>
                <a:off x="5886102" y="5340510"/>
                <a:ext cx="4317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4CD4E0-EDD8-4D20-B244-1082BE8AF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102" y="5340510"/>
                <a:ext cx="43172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6655A9-F0F2-4DE5-893D-A1FC389FD1EE}"/>
                  </a:ext>
                </a:extLst>
              </p:cNvPr>
              <p:cNvSpPr/>
              <p:nvPr/>
            </p:nvSpPr>
            <p:spPr>
              <a:xfrm>
                <a:off x="3903626" y="5804599"/>
                <a:ext cx="4616457" cy="640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6655A9-F0F2-4DE5-893D-A1FC389FD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626" y="5804599"/>
                <a:ext cx="4616457" cy="6406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7">
            <a:extLst>
              <a:ext uri="{FF2B5EF4-FFF2-40B4-BE49-F238E27FC236}">
                <a16:creationId xmlns:a16="http://schemas.microsoft.com/office/drawing/2014/main" id="{196D5798-1C52-4087-A11C-6782FE896F7D}"/>
              </a:ext>
            </a:extLst>
          </p:cNvPr>
          <p:cNvSpPr/>
          <p:nvPr/>
        </p:nvSpPr>
        <p:spPr>
          <a:xfrm rot="10800000">
            <a:off x="4167145" y="6435768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17A7-7A62-4B9D-843F-8193FBA0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Sumcheck</a:t>
            </a:r>
            <a:r>
              <a:rPr lang="en-US" dirty="0"/>
              <a:t> protocol </a:t>
            </a:r>
            <a:r>
              <a:rPr lang="en-US" sz="3600" dirty="0">
                <a:solidFill>
                  <a:srgbClr val="0070C0"/>
                </a:solidFill>
              </a:rPr>
              <a:t>[LFKN92]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F8337-0D3E-49FA-B159-B4B0AB219515}"/>
              </a:ext>
            </a:extLst>
          </p:cNvPr>
          <p:cNvSpPr txBox="1"/>
          <p:nvPr/>
        </p:nvSpPr>
        <p:spPr>
          <a:xfrm>
            <a:off x="1811079" y="1521973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B2549-DAF0-4793-9D08-AF87F1DB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208" y="2037037"/>
            <a:ext cx="1917520" cy="167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D426F-740E-4900-BBFB-302CECDAA784}"/>
              </a:ext>
            </a:extLst>
          </p:cNvPr>
          <p:cNvSpPr txBox="1"/>
          <p:nvPr/>
        </p:nvSpPr>
        <p:spPr>
          <a:xfrm>
            <a:off x="8605474" y="1496558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4A171-4CBD-4F8F-AC53-3CF0414D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47" y="2168732"/>
            <a:ext cx="689498" cy="104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3BE1C1-E991-4FF2-9F00-DE00B27FD6EF}"/>
                  </a:ext>
                </a:extLst>
              </p:cNvPr>
              <p:cNvSpPr/>
              <p:nvPr/>
            </p:nvSpPr>
            <p:spPr>
              <a:xfrm>
                <a:off x="3696204" y="1402200"/>
                <a:ext cx="4695202" cy="640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3BE1C1-E991-4FF2-9F00-DE00B27FD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204" y="1402200"/>
                <a:ext cx="4695202" cy="6406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BC9D93-F219-4E00-BDA0-8D08FB87740E}"/>
                  </a:ext>
                </a:extLst>
              </p:cNvPr>
              <p:cNvSpPr/>
              <p:nvPr/>
            </p:nvSpPr>
            <p:spPr>
              <a:xfrm>
                <a:off x="5323512" y="1042978"/>
                <a:ext cx="15449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BC9D93-F219-4E00-BDA0-8D08FB877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512" y="1042978"/>
                <a:ext cx="1544975" cy="400110"/>
              </a:xfrm>
              <a:prstGeom prst="rect">
                <a:avLst/>
              </a:prstGeom>
              <a:blipFill>
                <a:blip r:embed="rId5"/>
                <a:stretch>
                  <a:fillRect l="-11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7">
            <a:extLst>
              <a:ext uri="{FF2B5EF4-FFF2-40B4-BE49-F238E27FC236}">
                <a16:creationId xmlns:a16="http://schemas.microsoft.com/office/drawing/2014/main" id="{ECBED34F-88F4-4B99-BCE8-C5CE74953D15}"/>
              </a:ext>
            </a:extLst>
          </p:cNvPr>
          <p:cNvSpPr/>
          <p:nvPr/>
        </p:nvSpPr>
        <p:spPr>
          <a:xfrm rot="10800000">
            <a:off x="4160450" y="2929606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E300948-3B8E-4CAF-9C68-3924D0D3325A}"/>
                  </a:ext>
                </a:extLst>
              </p:cNvPr>
              <p:cNvSpPr/>
              <p:nvPr/>
            </p:nvSpPr>
            <p:spPr>
              <a:xfrm>
                <a:off x="3903626" y="2215364"/>
                <a:ext cx="4050789" cy="640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E300948-3B8E-4CAF-9C68-3924D0D33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626" y="2215364"/>
                <a:ext cx="4050789" cy="640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7">
            <a:extLst>
              <a:ext uri="{FF2B5EF4-FFF2-40B4-BE49-F238E27FC236}">
                <a16:creationId xmlns:a16="http://schemas.microsoft.com/office/drawing/2014/main" id="{D21FA0DA-E985-4E7B-A765-352AF527B063}"/>
              </a:ext>
            </a:extLst>
          </p:cNvPr>
          <p:cNvSpPr/>
          <p:nvPr/>
        </p:nvSpPr>
        <p:spPr>
          <a:xfrm rot="10800000">
            <a:off x="4202191" y="2116165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5" name="Right Arrow 7">
            <a:extLst>
              <a:ext uri="{FF2B5EF4-FFF2-40B4-BE49-F238E27FC236}">
                <a16:creationId xmlns:a16="http://schemas.microsoft.com/office/drawing/2014/main" id="{724133ED-4150-4D03-A86D-2B02F9DABE70}"/>
              </a:ext>
            </a:extLst>
          </p:cNvPr>
          <p:cNvSpPr/>
          <p:nvPr/>
        </p:nvSpPr>
        <p:spPr>
          <a:xfrm>
            <a:off x="4202191" y="3346602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C3C72E-941F-47CF-B564-AF51A62ECBDB}"/>
                  </a:ext>
                </a:extLst>
              </p:cNvPr>
              <p:cNvSpPr/>
              <p:nvPr/>
            </p:nvSpPr>
            <p:spPr>
              <a:xfrm>
                <a:off x="5951311" y="2977270"/>
                <a:ext cx="4263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C3C72E-941F-47CF-B564-AF51A62EC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311" y="2977270"/>
                <a:ext cx="42639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C2480C-9BFB-4B93-ABA0-EEE88F3BAA70}"/>
                  </a:ext>
                </a:extLst>
              </p:cNvPr>
              <p:cNvSpPr/>
              <p:nvPr/>
            </p:nvSpPr>
            <p:spPr>
              <a:xfrm>
                <a:off x="3954395" y="3471236"/>
                <a:ext cx="4220707" cy="640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C2480C-9BFB-4B93-ABA0-EEE88F3BA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395" y="3471236"/>
                <a:ext cx="4220707" cy="6406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7">
            <a:extLst>
              <a:ext uri="{FF2B5EF4-FFF2-40B4-BE49-F238E27FC236}">
                <a16:creationId xmlns:a16="http://schemas.microsoft.com/office/drawing/2014/main" id="{AECDD58C-8967-4F36-BA56-81B861B61EF2}"/>
              </a:ext>
            </a:extLst>
          </p:cNvPr>
          <p:cNvSpPr/>
          <p:nvPr/>
        </p:nvSpPr>
        <p:spPr>
          <a:xfrm rot="10800000">
            <a:off x="4217914" y="4102405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3" name="Right Arrow 7">
            <a:extLst>
              <a:ext uri="{FF2B5EF4-FFF2-40B4-BE49-F238E27FC236}">
                <a16:creationId xmlns:a16="http://schemas.microsoft.com/office/drawing/2014/main" id="{2158AAB8-E51E-4911-9348-E62E14088457}"/>
              </a:ext>
            </a:extLst>
          </p:cNvPr>
          <p:cNvSpPr/>
          <p:nvPr/>
        </p:nvSpPr>
        <p:spPr>
          <a:xfrm>
            <a:off x="4217914" y="4796373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5B80B93-8247-4BF7-B609-CD606715AED0}"/>
                  </a:ext>
                </a:extLst>
              </p:cNvPr>
              <p:cNvSpPr/>
              <p:nvPr/>
            </p:nvSpPr>
            <p:spPr>
              <a:xfrm>
                <a:off x="5952594" y="4456918"/>
                <a:ext cx="399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5B80B93-8247-4BF7-B609-CD606715A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594" y="4456918"/>
                <a:ext cx="399020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3688C04-0FD2-4337-BB6C-05BFA1FCFD1E}"/>
                  </a:ext>
                </a:extLst>
              </p:cNvPr>
              <p:cNvSpPr/>
              <p:nvPr/>
            </p:nvSpPr>
            <p:spPr>
              <a:xfrm>
                <a:off x="3970118" y="4921007"/>
                <a:ext cx="5673669" cy="641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3688C04-0FD2-4337-BB6C-05BFA1FCF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118" y="4921007"/>
                <a:ext cx="5673669" cy="6417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7">
            <a:extLst>
              <a:ext uri="{FF2B5EF4-FFF2-40B4-BE49-F238E27FC236}">
                <a16:creationId xmlns:a16="http://schemas.microsoft.com/office/drawing/2014/main" id="{9970792C-678A-4158-BAF0-C075F856B280}"/>
              </a:ext>
            </a:extLst>
          </p:cNvPr>
          <p:cNvSpPr/>
          <p:nvPr/>
        </p:nvSpPr>
        <p:spPr>
          <a:xfrm rot="10800000">
            <a:off x="4233637" y="5552176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B8424D-E317-45C5-85EB-3CBF1084513A}"/>
              </a:ext>
            </a:extLst>
          </p:cNvPr>
          <p:cNvSpPr txBox="1"/>
          <p:nvPr/>
        </p:nvSpPr>
        <p:spPr>
          <a:xfrm>
            <a:off x="5824001" y="4152858"/>
            <a:ext cx="15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F4874A-EA5C-4EA2-9DA0-75472351F70E}"/>
                  </a:ext>
                </a:extLst>
              </p:cNvPr>
              <p:cNvSpPr txBox="1"/>
              <p:nvPr/>
            </p:nvSpPr>
            <p:spPr>
              <a:xfrm>
                <a:off x="400050" y="3629025"/>
                <a:ext cx="316468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altLang="zh-CN" i="1" dirty="0">
                    <a:latin typeface="Cambria Math" panose="02040503050406030204" pitchFamily="18" charset="0"/>
                  </a:rPr>
                  <a:t>	……..</a:t>
                </a:r>
              </a:p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)=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0F4874A-EA5C-4EA2-9DA0-75472351F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629025"/>
                <a:ext cx="3164681" cy="2862322"/>
              </a:xfrm>
              <a:prstGeom prst="rect">
                <a:avLst/>
              </a:prstGeom>
              <a:blipFill>
                <a:blip r:embed="rId11"/>
                <a:stretch>
                  <a:fillRect l="-1734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6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17A7-7A62-4B9D-843F-8193FBA0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Sumcheck</a:t>
            </a:r>
            <a:r>
              <a:rPr lang="en-US" dirty="0"/>
              <a:t> protocol </a:t>
            </a:r>
            <a:r>
              <a:rPr lang="en-US" sz="3600" dirty="0">
                <a:solidFill>
                  <a:srgbClr val="0070C0"/>
                </a:solidFill>
              </a:rPr>
              <a:t>[LFKN92]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F8337-0D3E-49FA-B159-B4B0AB219515}"/>
              </a:ext>
            </a:extLst>
          </p:cNvPr>
          <p:cNvSpPr txBox="1"/>
          <p:nvPr/>
        </p:nvSpPr>
        <p:spPr>
          <a:xfrm>
            <a:off x="1811079" y="1521973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B2549-DAF0-4793-9D08-AF87F1DB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208" y="2037037"/>
            <a:ext cx="1917520" cy="167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D426F-740E-4900-BBFB-302CECDAA784}"/>
              </a:ext>
            </a:extLst>
          </p:cNvPr>
          <p:cNvSpPr txBox="1"/>
          <p:nvPr/>
        </p:nvSpPr>
        <p:spPr>
          <a:xfrm>
            <a:off x="8605474" y="1496558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4A171-4CBD-4F8F-AC53-3CF0414D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47" y="2168732"/>
            <a:ext cx="689498" cy="104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3BE1C1-E991-4FF2-9F00-DE00B27FD6EF}"/>
                  </a:ext>
                </a:extLst>
              </p:cNvPr>
              <p:cNvSpPr/>
              <p:nvPr/>
            </p:nvSpPr>
            <p:spPr>
              <a:xfrm>
                <a:off x="3696204" y="1402200"/>
                <a:ext cx="4695202" cy="640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3BE1C1-E991-4FF2-9F00-DE00B27FD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204" y="1402200"/>
                <a:ext cx="4695202" cy="6406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BC9D93-F219-4E00-BDA0-8D08FB87740E}"/>
                  </a:ext>
                </a:extLst>
              </p:cNvPr>
              <p:cNvSpPr/>
              <p:nvPr/>
            </p:nvSpPr>
            <p:spPr>
              <a:xfrm>
                <a:off x="5323512" y="1042978"/>
                <a:ext cx="15449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BC9D93-F219-4E00-BDA0-8D08FB877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512" y="1042978"/>
                <a:ext cx="1544975" cy="400110"/>
              </a:xfrm>
              <a:prstGeom prst="rect">
                <a:avLst/>
              </a:prstGeom>
              <a:blipFill>
                <a:blip r:embed="rId5"/>
                <a:stretch>
                  <a:fillRect l="-11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7">
            <a:extLst>
              <a:ext uri="{FF2B5EF4-FFF2-40B4-BE49-F238E27FC236}">
                <a16:creationId xmlns:a16="http://schemas.microsoft.com/office/drawing/2014/main" id="{ECBED34F-88F4-4B99-BCE8-C5CE74953D15}"/>
              </a:ext>
            </a:extLst>
          </p:cNvPr>
          <p:cNvSpPr/>
          <p:nvPr/>
        </p:nvSpPr>
        <p:spPr>
          <a:xfrm rot="10800000">
            <a:off x="4160450" y="2929606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E300948-3B8E-4CAF-9C68-3924D0D3325A}"/>
                  </a:ext>
                </a:extLst>
              </p:cNvPr>
              <p:cNvSpPr/>
              <p:nvPr/>
            </p:nvSpPr>
            <p:spPr>
              <a:xfrm>
                <a:off x="3903626" y="2215364"/>
                <a:ext cx="4050789" cy="640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E300948-3B8E-4CAF-9C68-3924D0D33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626" y="2215364"/>
                <a:ext cx="4050789" cy="640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7">
            <a:extLst>
              <a:ext uri="{FF2B5EF4-FFF2-40B4-BE49-F238E27FC236}">
                <a16:creationId xmlns:a16="http://schemas.microsoft.com/office/drawing/2014/main" id="{D21FA0DA-E985-4E7B-A765-352AF527B063}"/>
              </a:ext>
            </a:extLst>
          </p:cNvPr>
          <p:cNvSpPr/>
          <p:nvPr/>
        </p:nvSpPr>
        <p:spPr>
          <a:xfrm rot="10800000">
            <a:off x="4202191" y="2116165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5" name="Right Arrow 7">
            <a:extLst>
              <a:ext uri="{FF2B5EF4-FFF2-40B4-BE49-F238E27FC236}">
                <a16:creationId xmlns:a16="http://schemas.microsoft.com/office/drawing/2014/main" id="{724133ED-4150-4D03-A86D-2B02F9DABE70}"/>
              </a:ext>
            </a:extLst>
          </p:cNvPr>
          <p:cNvSpPr/>
          <p:nvPr/>
        </p:nvSpPr>
        <p:spPr>
          <a:xfrm>
            <a:off x="4202191" y="3346602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C3C72E-941F-47CF-B564-AF51A62ECBDB}"/>
                  </a:ext>
                </a:extLst>
              </p:cNvPr>
              <p:cNvSpPr/>
              <p:nvPr/>
            </p:nvSpPr>
            <p:spPr>
              <a:xfrm>
                <a:off x="5951311" y="2977270"/>
                <a:ext cx="4263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C3C72E-941F-47CF-B564-AF51A62EC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311" y="2977270"/>
                <a:ext cx="42639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C2480C-9BFB-4B93-ABA0-EEE88F3BAA70}"/>
                  </a:ext>
                </a:extLst>
              </p:cNvPr>
              <p:cNvSpPr/>
              <p:nvPr/>
            </p:nvSpPr>
            <p:spPr>
              <a:xfrm>
                <a:off x="3954395" y="3471236"/>
                <a:ext cx="4220707" cy="640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C2480C-9BFB-4B93-ABA0-EEE88F3BA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395" y="3471236"/>
                <a:ext cx="4220707" cy="6406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7">
            <a:extLst>
              <a:ext uri="{FF2B5EF4-FFF2-40B4-BE49-F238E27FC236}">
                <a16:creationId xmlns:a16="http://schemas.microsoft.com/office/drawing/2014/main" id="{AECDD58C-8967-4F36-BA56-81B861B61EF2}"/>
              </a:ext>
            </a:extLst>
          </p:cNvPr>
          <p:cNvSpPr/>
          <p:nvPr/>
        </p:nvSpPr>
        <p:spPr>
          <a:xfrm rot="10800000">
            <a:off x="4217914" y="4102405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3" name="Right Arrow 7">
            <a:extLst>
              <a:ext uri="{FF2B5EF4-FFF2-40B4-BE49-F238E27FC236}">
                <a16:creationId xmlns:a16="http://schemas.microsoft.com/office/drawing/2014/main" id="{2158AAB8-E51E-4911-9348-E62E14088457}"/>
              </a:ext>
            </a:extLst>
          </p:cNvPr>
          <p:cNvSpPr/>
          <p:nvPr/>
        </p:nvSpPr>
        <p:spPr>
          <a:xfrm>
            <a:off x="4217914" y="4796373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5B80B93-8247-4BF7-B609-CD606715AED0}"/>
                  </a:ext>
                </a:extLst>
              </p:cNvPr>
              <p:cNvSpPr/>
              <p:nvPr/>
            </p:nvSpPr>
            <p:spPr>
              <a:xfrm>
                <a:off x="5952594" y="4456918"/>
                <a:ext cx="399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5B80B93-8247-4BF7-B609-CD606715A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594" y="4456918"/>
                <a:ext cx="399020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3688C04-0FD2-4337-BB6C-05BFA1FCFD1E}"/>
                  </a:ext>
                </a:extLst>
              </p:cNvPr>
              <p:cNvSpPr/>
              <p:nvPr/>
            </p:nvSpPr>
            <p:spPr>
              <a:xfrm>
                <a:off x="3970118" y="4921007"/>
                <a:ext cx="5673669" cy="641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3688C04-0FD2-4337-BB6C-05BFA1FCF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118" y="4921007"/>
                <a:ext cx="5673669" cy="6417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7">
            <a:extLst>
              <a:ext uri="{FF2B5EF4-FFF2-40B4-BE49-F238E27FC236}">
                <a16:creationId xmlns:a16="http://schemas.microsoft.com/office/drawing/2014/main" id="{9970792C-678A-4158-BAF0-C075F856B280}"/>
              </a:ext>
            </a:extLst>
          </p:cNvPr>
          <p:cNvSpPr/>
          <p:nvPr/>
        </p:nvSpPr>
        <p:spPr>
          <a:xfrm rot="10800000">
            <a:off x="4182741" y="5512771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B8424D-E317-45C5-85EB-3CBF1084513A}"/>
              </a:ext>
            </a:extLst>
          </p:cNvPr>
          <p:cNvSpPr txBox="1"/>
          <p:nvPr/>
        </p:nvSpPr>
        <p:spPr>
          <a:xfrm>
            <a:off x="5824001" y="4152858"/>
            <a:ext cx="15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57D24C-2E7A-44A9-AEC4-2ABD1FE29032}"/>
                  </a:ext>
                </a:extLst>
              </p:cNvPr>
              <p:cNvSpPr txBox="1"/>
              <p:nvPr/>
            </p:nvSpPr>
            <p:spPr>
              <a:xfrm>
                <a:off x="611305" y="3157607"/>
                <a:ext cx="3164681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altLang="zh-CN" i="1" dirty="0">
                    <a:latin typeface="Cambria Math" panose="02040503050406030204" pitchFamily="18" charset="0"/>
                  </a:rPr>
                  <a:t>	……..</a:t>
                </a:r>
              </a:p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r>
                  <a:rPr lang="en-US" altLang="zh-CN" i="1" dirty="0">
                    <a:latin typeface="Cambria Math" panose="02040503050406030204" pitchFamily="18" charset="0"/>
                  </a:rPr>
                  <a:t>	……..</a:t>
                </a:r>
              </a:p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57D24C-2E7A-44A9-AEC4-2ABD1FE29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05" y="3157607"/>
                <a:ext cx="3164681" cy="3693319"/>
              </a:xfrm>
              <a:prstGeom prst="rect">
                <a:avLst/>
              </a:prstGeom>
              <a:blipFill>
                <a:blip r:embed="rId11"/>
                <a:stretch>
                  <a:fillRect l="-1541" t="-990" b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7">
            <a:extLst>
              <a:ext uri="{FF2B5EF4-FFF2-40B4-BE49-F238E27FC236}">
                <a16:creationId xmlns:a16="http://schemas.microsoft.com/office/drawing/2014/main" id="{DBFB9D0C-408C-4621-A47D-B736AC717A96}"/>
              </a:ext>
            </a:extLst>
          </p:cNvPr>
          <p:cNvSpPr/>
          <p:nvPr/>
        </p:nvSpPr>
        <p:spPr>
          <a:xfrm>
            <a:off x="4202190" y="6091215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E9463BB-9CD3-4834-B2C8-9740A40458C8}"/>
                  </a:ext>
                </a:extLst>
              </p:cNvPr>
              <p:cNvSpPr/>
              <p:nvPr/>
            </p:nvSpPr>
            <p:spPr>
              <a:xfrm>
                <a:off x="5833971" y="5743608"/>
                <a:ext cx="6610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E9463BB-9CD3-4834-B2C8-9740A4045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971" y="5743608"/>
                <a:ext cx="661078" cy="369332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E924686-789B-4B3F-8699-F589C59262E2}"/>
                  </a:ext>
                </a:extLst>
              </p:cNvPr>
              <p:cNvSpPr/>
              <p:nvPr/>
            </p:nvSpPr>
            <p:spPr>
              <a:xfrm>
                <a:off x="4634742" y="6168162"/>
                <a:ext cx="2847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E924686-789B-4B3F-8699-F589C5926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742" y="6168162"/>
                <a:ext cx="2847959" cy="369332"/>
              </a:xfrm>
              <a:prstGeom prst="rect">
                <a:avLst/>
              </a:prstGeom>
              <a:blipFill>
                <a:blip r:embed="rId13"/>
                <a:stretch>
                  <a:fillRect l="-64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7">
            <a:extLst>
              <a:ext uri="{FF2B5EF4-FFF2-40B4-BE49-F238E27FC236}">
                <a16:creationId xmlns:a16="http://schemas.microsoft.com/office/drawing/2014/main" id="{A89B27D0-70F0-4700-856E-BB3E0DF2038C}"/>
              </a:ext>
            </a:extLst>
          </p:cNvPr>
          <p:cNvSpPr/>
          <p:nvPr/>
        </p:nvSpPr>
        <p:spPr>
          <a:xfrm rot="10800000">
            <a:off x="4211824" y="6608562"/>
            <a:ext cx="3537139" cy="90694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F78557-7146-4BE0-AC89-F2E2874C13E8}"/>
              </a:ext>
            </a:extLst>
          </p:cNvPr>
          <p:cNvSpPr txBox="1"/>
          <p:nvPr/>
        </p:nvSpPr>
        <p:spPr>
          <a:xfrm>
            <a:off x="5833971" y="5498744"/>
            <a:ext cx="15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10405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 animBg="1"/>
      <p:bldP spid="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838C-7925-4356-8F40-60534CCC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and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D22602-C564-4ACB-A668-76F7D4D8E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Correctness: 1</a:t>
                </a:r>
              </a:p>
              <a:p>
                <a:r>
                  <a:rPr lang="en-US" dirty="0"/>
                  <a:t>Soundness: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D22602-C564-4ACB-A668-76F7D4D8E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E7B7237F-90FA-4098-AFFD-B877E10CB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296" y="1122555"/>
            <a:ext cx="9390132" cy="53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37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4858-11AF-4ABB-AA89-895A2E30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6B24D4-80D1-4C70-9CFA-41732E2B5C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244" y="1338942"/>
                <a:ext cx="10849556" cy="551905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Prover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if d=1</a:t>
                </a:r>
              </a:p>
              <a:p>
                <a:r>
                  <a:rPr lang="en-US" sz="2400" dirty="0"/>
                  <a:t>Proof size: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d>
                  </m:oMath>
                </a14:m>
                <a:endParaRPr lang="en-US" sz="2400" b="0" dirty="0"/>
              </a:p>
              <a:p>
                <a:r>
                  <a:rPr lang="en-US" sz="2400" dirty="0"/>
                  <a:t>Verification time: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Total time to compute the sum: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If k = log n and d is constant: </a:t>
                </a:r>
              </a:p>
              <a:p>
                <a:pPr marL="0" indent="0">
                  <a:buNone/>
                </a:pPr>
                <a:r>
                  <a:rPr lang="en-US" sz="2400" dirty="0"/>
                  <a:t>linear prover, logarithmic proof and verifier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6B24D4-80D1-4C70-9CFA-41732E2B5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244" y="1338942"/>
                <a:ext cx="10849556" cy="5519057"/>
              </a:xfrm>
              <a:blipFill>
                <a:blip r:embed="rId2"/>
                <a:stretch>
                  <a:fillRect l="-899" t="-1105" b="-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D1A4908-DBA7-4E58-85D0-CE671AF65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390" y="365150"/>
            <a:ext cx="7412610" cy="436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7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A98F-F92C-447A-B3F9-552F804D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GKR protocol </a:t>
            </a:r>
            <a:r>
              <a:rPr lang="en-US" sz="3600" dirty="0">
                <a:solidFill>
                  <a:srgbClr val="0070C0"/>
                </a:solidFill>
              </a:rPr>
              <a:t>[GKR08]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8DCB9C-AF36-43A6-B30E-A7C29F580C4F}"/>
              </a:ext>
            </a:extLst>
          </p:cNvPr>
          <p:cNvSpPr/>
          <p:nvPr/>
        </p:nvSpPr>
        <p:spPr>
          <a:xfrm>
            <a:off x="1707841" y="2634664"/>
            <a:ext cx="435006" cy="40837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FF5322-5084-446C-9892-7BB7A33D1ADE}"/>
              </a:ext>
            </a:extLst>
          </p:cNvPr>
          <p:cNvSpPr/>
          <p:nvPr/>
        </p:nvSpPr>
        <p:spPr>
          <a:xfrm>
            <a:off x="2284890" y="2634664"/>
            <a:ext cx="435006" cy="40837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×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143E0A-C385-4C7C-9673-373FAA45CC47}"/>
              </a:ext>
            </a:extLst>
          </p:cNvPr>
          <p:cNvSpPr/>
          <p:nvPr/>
        </p:nvSpPr>
        <p:spPr>
          <a:xfrm>
            <a:off x="3616541" y="2634663"/>
            <a:ext cx="435006" cy="40837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D5BDC-522A-4586-B1FC-41BF5AA16555}"/>
              </a:ext>
            </a:extLst>
          </p:cNvPr>
          <p:cNvSpPr txBox="1"/>
          <p:nvPr/>
        </p:nvSpPr>
        <p:spPr>
          <a:xfrm>
            <a:off x="2875743" y="2616726"/>
            <a:ext cx="58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7F4F05-664E-4F52-8621-902ADDF6DF2D}"/>
              </a:ext>
            </a:extLst>
          </p:cNvPr>
          <p:cNvCxnSpPr>
            <a:stCxn id="4" idx="4"/>
          </p:cNvCxnSpPr>
          <p:nvPr/>
        </p:nvCxnSpPr>
        <p:spPr>
          <a:xfrm>
            <a:off x="1925344" y="3043037"/>
            <a:ext cx="0" cy="301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9B0D43-F255-4B9D-92A7-9B1C7EA2F60D}"/>
              </a:ext>
            </a:extLst>
          </p:cNvPr>
          <p:cNvCxnSpPr>
            <a:stCxn id="5" idx="4"/>
          </p:cNvCxnSpPr>
          <p:nvPr/>
        </p:nvCxnSpPr>
        <p:spPr>
          <a:xfrm>
            <a:off x="2502393" y="3043037"/>
            <a:ext cx="0" cy="301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CAB834C-44B0-4BA6-90BF-DF2F85481309}"/>
              </a:ext>
            </a:extLst>
          </p:cNvPr>
          <p:cNvSpPr/>
          <p:nvPr/>
        </p:nvSpPr>
        <p:spPr>
          <a:xfrm>
            <a:off x="1693086" y="4034770"/>
            <a:ext cx="435006" cy="40837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×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ACE96D-5DA7-4115-9001-158610B3A437}"/>
              </a:ext>
            </a:extLst>
          </p:cNvPr>
          <p:cNvSpPr/>
          <p:nvPr/>
        </p:nvSpPr>
        <p:spPr>
          <a:xfrm>
            <a:off x="2284890" y="4034769"/>
            <a:ext cx="435006" cy="40837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×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21FD68-548A-4C5D-9E3E-823594B68B0F}"/>
              </a:ext>
            </a:extLst>
          </p:cNvPr>
          <p:cNvSpPr/>
          <p:nvPr/>
        </p:nvSpPr>
        <p:spPr>
          <a:xfrm>
            <a:off x="3601786" y="4055133"/>
            <a:ext cx="435006" cy="40837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E17C0-3A65-4A14-8BA2-E8B8D5785829}"/>
              </a:ext>
            </a:extLst>
          </p:cNvPr>
          <p:cNvCxnSpPr>
            <a:endCxn id="10" idx="0"/>
          </p:cNvCxnSpPr>
          <p:nvPr/>
        </p:nvCxnSpPr>
        <p:spPr>
          <a:xfrm>
            <a:off x="1910589" y="3825873"/>
            <a:ext cx="0" cy="2088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AE86ED-EA0B-47A4-9116-3F248B6052F0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2502087" y="3799396"/>
            <a:ext cx="306" cy="2353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619279-A83A-497B-87FD-2753BC5BDF80}"/>
              </a:ext>
            </a:extLst>
          </p:cNvPr>
          <p:cNvSpPr txBox="1"/>
          <p:nvPr/>
        </p:nvSpPr>
        <p:spPr>
          <a:xfrm>
            <a:off x="2895234" y="3995513"/>
            <a:ext cx="58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C7DAEF-CB28-4EF0-8AC5-143BE42BAB9D}"/>
              </a:ext>
            </a:extLst>
          </p:cNvPr>
          <p:cNvSpPr txBox="1"/>
          <p:nvPr/>
        </p:nvSpPr>
        <p:spPr>
          <a:xfrm rot="5400000">
            <a:off x="2664709" y="3660492"/>
            <a:ext cx="75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58FAF7-75AF-40B4-9690-019BB1D542AF}"/>
              </a:ext>
            </a:extLst>
          </p:cNvPr>
          <p:cNvCxnSpPr>
            <a:stCxn id="10" idx="4"/>
            <a:endCxn id="19" idx="0"/>
          </p:cNvCxnSpPr>
          <p:nvPr/>
        </p:nvCxnSpPr>
        <p:spPr>
          <a:xfrm>
            <a:off x="1910589" y="4443143"/>
            <a:ext cx="0" cy="3284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67A2AC-A392-48D5-8F12-420FC6713137}"/>
              </a:ext>
            </a:extLst>
          </p:cNvPr>
          <p:cNvCxnSpPr>
            <a:stCxn id="10" idx="5"/>
            <a:endCxn id="20" idx="1"/>
          </p:cNvCxnSpPr>
          <p:nvPr/>
        </p:nvCxnSpPr>
        <p:spPr>
          <a:xfrm>
            <a:off x="2064387" y="4383337"/>
            <a:ext cx="284208" cy="448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E789807-6F7D-4E94-B194-7D9A2C57FE3A}"/>
              </a:ext>
            </a:extLst>
          </p:cNvPr>
          <p:cNvSpPr/>
          <p:nvPr/>
        </p:nvSpPr>
        <p:spPr>
          <a:xfrm>
            <a:off x="1693086" y="4771586"/>
            <a:ext cx="435006" cy="40837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×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BA1D18-33DD-4B32-BF8F-3A4EE044DACF}"/>
              </a:ext>
            </a:extLst>
          </p:cNvPr>
          <p:cNvSpPr/>
          <p:nvPr/>
        </p:nvSpPr>
        <p:spPr>
          <a:xfrm>
            <a:off x="2284890" y="4771585"/>
            <a:ext cx="435006" cy="40837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3AE88A3-B379-4966-A0C8-1A1B4548C337}"/>
              </a:ext>
            </a:extLst>
          </p:cNvPr>
          <p:cNvSpPr/>
          <p:nvPr/>
        </p:nvSpPr>
        <p:spPr>
          <a:xfrm>
            <a:off x="3601786" y="4791949"/>
            <a:ext cx="435006" cy="40837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F16E2A-0CFE-40D9-884D-7238F92510F5}"/>
              </a:ext>
            </a:extLst>
          </p:cNvPr>
          <p:cNvCxnSpPr>
            <a:stCxn id="11" idx="3"/>
            <a:endCxn id="19" idx="7"/>
          </p:cNvCxnSpPr>
          <p:nvPr/>
        </p:nvCxnSpPr>
        <p:spPr>
          <a:xfrm flipH="1">
            <a:off x="2064387" y="4383336"/>
            <a:ext cx="284208" cy="448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31EC11-BC85-4560-BA51-36EBDA142095}"/>
              </a:ext>
            </a:extLst>
          </p:cNvPr>
          <p:cNvCxnSpPr>
            <a:stCxn id="20" idx="0"/>
            <a:endCxn id="11" idx="4"/>
          </p:cNvCxnSpPr>
          <p:nvPr/>
        </p:nvCxnSpPr>
        <p:spPr>
          <a:xfrm flipV="1">
            <a:off x="2502393" y="4443142"/>
            <a:ext cx="0" cy="3284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A122CE-D0BB-4698-A725-E49CE02B02A2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3282189" y="4467187"/>
            <a:ext cx="383302" cy="3845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6BE0681-B15C-4D06-9CA3-31AD618F8AFD}"/>
              </a:ext>
            </a:extLst>
          </p:cNvPr>
          <p:cNvSpPr txBox="1"/>
          <p:nvPr/>
        </p:nvSpPr>
        <p:spPr>
          <a:xfrm>
            <a:off x="2895234" y="4732329"/>
            <a:ext cx="58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88C949-18EE-45EB-ABF9-DED92BE0A753}"/>
              </a:ext>
            </a:extLst>
          </p:cNvPr>
          <p:cNvCxnSpPr>
            <a:stCxn id="4" idx="0"/>
            <a:endCxn id="29" idx="3"/>
          </p:cNvCxnSpPr>
          <p:nvPr/>
        </p:nvCxnSpPr>
        <p:spPr>
          <a:xfrm flipV="1">
            <a:off x="1925344" y="2407271"/>
            <a:ext cx="124641" cy="227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4C87F6-3121-428B-9A14-52E750CEDFF0}"/>
              </a:ext>
            </a:extLst>
          </p:cNvPr>
          <p:cNvCxnSpPr>
            <a:stCxn id="5" idx="0"/>
            <a:endCxn id="29" idx="5"/>
          </p:cNvCxnSpPr>
          <p:nvPr/>
        </p:nvCxnSpPr>
        <p:spPr>
          <a:xfrm flipH="1" flipV="1">
            <a:off x="2357581" y="2407271"/>
            <a:ext cx="144812" cy="227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2266C4-C053-4DD9-B84E-AA5FC642D95A}"/>
              </a:ext>
            </a:extLst>
          </p:cNvPr>
          <p:cNvCxnSpPr>
            <a:endCxn id="30" idx="0"/>
          </p:cNvCxnSpPr>
          <p:nvPr/>
        </p:nvCxnSpPr>
        <p:spPr>
          <a:xfrm>
            <a:off x="3522691" y="1745686"/>
            <a:ext cx="6810" cy="289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65B2B1CD-2E03-4BC4-9026-C76820F2EC76}"/>
              </a:ext>
            </a:extLst>
          </p:cNvPr>
          <p:cNvSpPr/>
          <p:nvPr/>
        </p:nvSpPr>
        <p:spPr>
          <a:xfrm>
            <a:off x="1986280" y="2058704"/>
            <a:ext cx="435006" cy="40837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×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FDA23D6-CFEB-4819-B8E3-1E4F584BA099}"/>
              </a:ext>
            </a:extLst>
          </p:cNvPr>
          <p:cNvSpPr/>
          <p:nvPr/>
        </p:nvSpPr>
        <p:spPr>
          <a:xfrm>
            <a:off x="3311998" y="2035571"/>
            <a:ext cx="435006" cy="40837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×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E79F43-D594-413F-84ED-FAABEC0A97E4}"/>
              </a:ext>
            </a:extLst>
          </p:cNvPr>
          <p:cNvCxnSpPr>
            <a:endCxn id="30" idx="3"/>
          </p:cNvCxnSpPr>
          <p:nvPr/>
        </p:nvCxnSpPr>
        <p:spPr>
          <a:xfrm flipV="1">
            <a:off x="3130209" y="2384139"/>
            <a:ext cx="245495" cy="3190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856A34B-F494-476B-9C5B-D72FB40ED19D}"/>
              </a:ext>
            </a:extLst>
          </p:cNvPr>
          <p:cNvSpPr txBox="1"/>
          <p:nvPr/>
        </p:nvSpPr>
        <p:spPr>
          <a:xfrm>
            <a:off x="2645020" y="1946844"/>
            <a:ext cx="58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C26B6F-9F05-4B9D-B205-7B72C0F28CC1}"/>
              </a:ext>
            </a:extLst>
          </p:cNvPr>
          <p:cNvCxnSpPr>
            <a:endCxn id="29" idx="0"/>
          </p:cNvCxnSpPr>
          <p:nvPr/>
        </p:nvCxnSpPr>
        <p:spPr>
          <a:xfrm>
            <a:off x="2200252" y="1812211"/>
            <a:ext cx="3531" cy="2464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99FD715-8B14-4572-9075-FF6DECC231D9}"/>
              </a:ext>
            </a:extLst>
          </p:cNvPr>
          <p:cNvSpPr txBox="1"/>
          <p:nvPr/>
        </p:nvSpPr>
        <p:spPr>
          <a:xfrm>
            <a:off x="2052064" y="5714732"/>
            <a:ext cx="2271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Input (data)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D61EA2-4AC3-47F1-A5EA-5941E8DC6A70}"/>
              </a:ext>
            </a:extLst>
          </p:cNvPr>
          <p:cNvSpPr txBox="1"/>
          <p:nvPr/>
        </p:nvSpPr>
        <p:spPr>
          <a:xfrm>
            <a:off x="1859164" y="1246836"/>
            <a:ext cx="26574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Output (result)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F84E71-86BC-4E3B-A96D-39556E16403E}"/>
              </a:ext>
            </a:extLst>
          </p:cNvPr>
          <p:cNvCxnSpPr>
            <a:stCxn id="19" idx="3"/>
          </p:cNvCxnSpPr>
          <p:nvPr/>
        </p:nvCxnSpPr>
        <p:spPr>
          <a:xfrm flipH="1">
            <a:off x="1711819" y="5120154"/>
            <a:ext cx="44972" cy="330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BD51E1-C666-4024-B123-BEAF89B67F0F}"/>
              </a:ext>
            </a:extLst>
          </p:cNvPr>
          <p:cNvCxnSpPr>
            <a:stCxn id="19" idx="5"/>
          </p:cNvCxnSpPr>
          <p:nvPr/>
        </p:nvCxnSpPr>
        <p:spPr>
          <a:xfrm>
            <a:off x="2064387" y="5120153"/>
            <a:ext cx="50666" cy="3616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A52D6E5-7E4A-4A27-B8E0-6E7C7EC0B354}"/>
              </a:ext>
            </a:extLst>
          </p:cNvPr>
          <p:cNvCxnSpPr>
            <a:stCxn id="20" idx="3"/>
          </p:cNvCxnSpPr>
          <p:nvPr/>
        </p:nvCxnSpPr>
        <p:spPr>
          <a:xfrm flipH="1">
            <a:off x="2282879" y="5120153"/>
            <a:ext cx="65717" cy="347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225949-FE24-4C10-88F7-A4BC300033D6}"/>
              </a:ext>
            </a:extLst>
          </p:cNvPr>
          <p:cNvCxnSpPr>
            <a:stCxn id="20" idx="5"/>
          </p:cNvCxnSpPr>
          <p:nvPr/>
        </p:nvCxnSpPr>
        <p:spPr>
          <a:xfrm>
            <a:off x="2656192" y="5120152"/>
            <a:ext cx="63409" cy="3772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7CE7E54-EC49-434C-9E80-66DCA1B85E99}"/>
              </a:ext>
            </a:extLst>
          </p:cNvPr>
          <p:cNvCxnSpPr>
            <a:stCxn id="21" idx="3"/>
          </p:cNvCxnSpPr>
          <p:nvPr/>
        </p:nvCxnSpPr>
        <p:spPr>
          <a:xfrm flipH="1">
            <a:off x="3580285" y="5140516"/>
            <a:ext cx="85206" cy="382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1C2A64E-6A4F-4656-804C-C1E06CC2AD5E}"/>
              </a:ext>
            </a:extLst>
          </p:cNvPr>
          <p:cNvCxnSpPr>
            <a:stCxn id="12" idx="3"/>
          </p:cNvCxnSpPr>
          <p:nvPr/>
        </p:nvCxnSpPr>
        <p:spPr>
          <a:xfrm flipH="1">
            <a:off x="3362179" y="4403701"/>
            <a:ext cx="303312" cy="4480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691C36-93F2-4F25-B342-7159D5845D7C}"/>
              </a:ext>
            </a:extLst>
          </p:cNvPr>
          <p:cNvCxnSpPr>
            <a:stCxn id="4" idx="5"/>
          </p:cNvCxnSpPr>
          <p:nvPr/>
        </p:nvCxnSpPr>
        <p:spPr>
          <a:xfrm>
            <a:off x="2079142" y="2983232"/>
            <a:ext cx="327996" cy="3765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A12C096-00A2-4E66-833C-6EE042485265}"/>
              </a:ext>
            </a:extLst>
          </p:cNvPr>
          <p:cNvCxnSpPr>
            <a:stCxn id="5" idx="5"/>
          </p:cNvCxnSpPr>
          <p:nvPr/>
        </p:nvCxnSpPr>
        <p:spPr>
          <a:xfrm>
            <a:off x="2656191" y="2983232"/>
            <a:ext cx="332374" cy="3673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F36610A-E11F-4978-BE39-646B673B5AFA}"/>
              </a:ext>
            </a:extLst>
          </p:cNvPr>
          <p:cNvCxnSpPr>
            <a:stCxn id="6" idx="3"/>
          </p:cNvCxnSpPr>
          <p:nvPr/>
        </p:nvCxnSpPr>
        <p:spPr>
          <a:xfrm flipH="1">
            <a:off x="3325388" y="2983230"/>
            <a:ext cx="354859" cy="402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7FBC29C-0691-455C-92E5-8ED23EA7B976}"/>
                  </a:ext>
                </a:extLst>
              </p:cNvPr>
              <p:cNvSpPr txBox="1"/>
              <p:nvPr/>
            </p:nvSpPr>
            <p:spPr>
              <a:xfrm>
                <a:off x="4227800" y="5171380"/>
                <a:ext cx="8118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7FBC29C-0691-455C-92E5-8ED23EA7B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00" y="5171380"/>
                <a:ext cx="811812" cy="400110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C127538-2513-4946-B772-62C3AADD704A}"/>
                  </a:ext>
                </a:extLst>
              </p:cNvPr>
              <p:cNvSpPr txBox="1"/>
              <p:nvPr/>
            </p:nvSpPr>
            <p:spPr>
              <a:xfrm>
                <a:off x="4006620" y="1612156"/>
                <a:ext cx="1367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C127538-2513-4946-B772-62C3AADD7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620" y="1612156"/>
                <a:ext cx="1367161" cy="400110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A30DA9C-4481-4E0B-A23B-C37815BB7D15}"/>
                  </a:ext>
                </a:extLst>
              </p:cNvPr>
              <p:cNvSpPr txBox="1"/>
              <p:nvPr/>
            </p:nvSpPr>
            <p:spPr>
              <a:xfrm>
                <a:off x="3955758" y="2297809"/>
                <a:ext cx="1367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A30DA9C-4481-4E0B-A23B-C37815BB7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758" y="2297809"/>
                <a:ext cx="1367161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788494C-6977-47C3-B80B-C67942B0BC7B}"/>
                  </a:ext>
                </a:extLst>
              </p:cNvPr>
              <p:cNvSpPr txBox="1"/>
              <p:nvPr/>
            </p:nvSpPr>
            <p:spPr>
              <a:xfrm>
                <a:off x="3962499" y="2951422"/>
                <a:ext cx="1367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788494C-6977-47C3-B80B-C67942B0B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99" y="2951422"/>
                <a:ext cx="1367161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BD5D0ED-82BA-49C8-93A6-DACD1117D6C9}"/>
                  </a:ext>
                </a:extLst>
              </p:cNvPr>
              <p:cNvSpPr txBox="1"/>
              <p:nvPr/>
            </p:nvSpPr>
            <p:spPr>
              <a:xfrm>
                <a:off x="4062106" y="3714491"/>
                <a:ext cx="1367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BD5D0ED-82BA-49C8-93A6-DACD1117D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106" y="3714491"/>
                <a:ext cx="1367161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78006B0-C4DD-4266-BE68-57448F27614E}"/>
                  </a:ext>
                </a:extLst>
              </p:cNvPr>
              <p:cNvSpPr txBox="1"/>
              <p:nvPr/>
            </p:nvSpPr>
            <p:spPr>
              <a:xfrm>
                <a:off x="4030254" y="4453119"/>
                <a:ext cx="1367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78006B0-C4DD-4266-BE68-57448F276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254" y="4453119"/>
                <a:ext cx="1367161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Arrow 92">
            <a:extLst>
              <a:ext uri="{FF2B5EF4-FFF2-40B4-BE49-F238E27FC236}">
                <a16:creationId xmlns:a16="http://schemas.microsoft.com/office/drawing/2014/main" id="{62D52993-E95B-49FE-B9DA-E180447B7811}"/>
              </a:ext>
            </a:extLst>
          </p:cNvPr>
          <p:cNvSpPr/>
          <p:nvPr/>
        </p:nvSpPr>
        <p:spPr>
          <a:xfrm rot="5400000">
            <a:off x="4384622" y="4884248"/>
            <a:ext cx="314549" cy="2718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93">
            <a:extLst>
              <a:ext uri="{FF2B5EF4-FFF2-40B4-BE49-F238E27FC236}">
                <a16:creationId xmlns:a16="http://schemas.microsoft.com/office/drawing/2014/main" id="{1DC8D905-1B73-4C2A-ACB4-E4E537118028}"/>
              </a:ext>
            </a:extLst>
          </p:cNvPr>
          <p:cNvSpPr/>
          <p:nvPr/>
        </p:nvSpPr>
        <p:spPr>
          <a:xfrm rot="5400000">
            <a:off x="4368617" y="4201409"/>
            <a:ext cx="314549" cy="2718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95">
            <a:extLst>
              <a:ext uri="{FF2B5EF4-FFF2-40B4-BE49-F238E27FC236}">
                <a16:creationId xmlns:a16="http://schemas.microsoft.com/office/drawing/2014/main" id="{057FCD0C-FEA2-467C-9388-5E030B74194D}"/>
              </a:ext>
            </a:extLst>
          </p:cNvPr>
          <p:cNvSpPr/>
          <p:nvPr/>
        </p:nvSpPr>
        <p:spPr>
          <a:xfrm rot="5400000">
            <a:off x="4386449" y="2704772"/>
            <a:ext cx="314549" cy="2718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96">
            <a:extLst>
              <a:ext uri="{FF2B5EF4-FFF2-40B4-BE49-F238E27FC236}">
                <a16:creationId xmlns:a16="http://schemas.microsoft.com/office/drawing/2014/main" id="{DEE7CFA2-EF3B-4FB9-8822-85F3BC399502}"/>
              </a:ext>
            </a:extLst>
          </p:cNvPr>
          <p:cNvSpPr/>
          <p:nvPr/>
        </p:nvSpPr>
        <p:spPr>
          <a:xfrm rot="5400000">
            <a:off x="4396996" y="2028167"/>
            <a:ext cx="314549" cy="2718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5AE1A1-7C49-4801-8BBC-417EC42A3072}"/>
              </a:ext>
            </a:extLst>
          </p:cNvPr>
          <p:cNvSpPr txBox="1"/>
          <p:nvPr/>
        </p:nvSpPr>
        <p:spPr>
          <a:xfrm rot="5400000">
            <a:off x="4256405" y="3493167"/>
            <a:ext cx="75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63788B-7D13-43CA-A1B4-1F95A1AFD25A}"/>
              </a:ext>
            </a:extLst>
          </p:cNvPr>
          <p:cNvSpPr txBox="1"/>
          <p:nvPr/>
        </p:nvSpPr>
        <p:spPr>
          <a:xfrm>
            <a:off x="142188" y="1718893"/>
            <a:ext cx="18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layer 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8DD363-F235-4999-BAF3-4FDA954D56ED}"/>
              </a:ext>
            </a:extLst>
          </p:cNvPr>
          <p:cNvSpPr txBox="1"/>
          <p:nvPr/>
        </p:nvSpPr>
        <p:spPr>
          <a:xfrm>
            <a:off x="142188" y="2258832"/>
            <a:ext cx="18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layer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BB60496-E4F6-4FDC-A5A6-9E1563D62331}"/>
              </a:ext>
            </a:extLst>
          </p:cNvPr>
          <p:cNvSpPr txBox="1"/>
          <p:nvPr/>
        </p:nvSpPr>
        <p:spPr>
          <a:xfrm>
            <a:off x="142188" y="3651498"/>
            <a:ext cx="18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layer D-2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7355FD-E5E7-4B8F-9B51-36A5A8DB0E1B}"/>
              </a:ext>
            </a:extLst>
          </p:cNvPr>
          <p:cNvSpPr txBox="1"/>
          <p:nvPr/>
        </p:nvSpPr>
        <p:spPr>
          <a:xfrm>
            <a:off x="142188" y="4371859"/>
            <a:ext cx="18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layer D-1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4381B28-613C-4151-97ED-06F998330FB7}"/>
              </a:ext>
            </a:extLst>
          </p:cNvPr>
          <p:cNvSpPr txBox="1"/>
          <p:nvPr/>
        </p:nvSpPr>
        <p:spPr>
          <a:xfrm>
            <a:off x="142188" y="5156064"/>
            <a:ext cx="18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layer D</a:t>
            </a:r>
          </a:p>
        </p:txBody>
      </p:sp>
      <p:sp>
        <p:nvSpPr>
          <p:cNvPr id="63" name="Right Arrow 113">
            <a:extLst>
              <a:ext uri="{FF2B5EF4-FFF2-40B4-BE49-F238E27FC236}">
                <a16:creationId xmlns:a16="http://schemas.microsoft.com/office/drawing/2014/main" id="{DDCBE9C2-D246-4E45-AD76-58049C828BFB}"/>
              </a:ext>
            </a:extLst>
          </p:cNvPr>
          <p:cNvSpPr/>
          <p:nvPr/>
        </p:nvSpPr>
        <p:spPr>
          <a:xfrm rot="10800000">
            <a:off x="7993429" y="1625081"/>
            <a:ext cx="1976367" cy="145592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F78AB48-0940-49BD-B4F1-CFC47FAF323F}"/>
              </a:ext>
            </a:extLst>
          </p:cNvPr>
          <p:cNvSpPr txBox="1"/>
          <p:nvPr/>
        </p:nvSpPr>
        <p:spPr>
          <a:xfrm>
            <a:off x="8434633" y="1092947"/>
            <a:ext cx="104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output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6068601-419B-4DAC-9E85-1627D0988B8E}"/>
              </a:ext>
            </a:extLst>
          </p:cNvPr>
          <p:cNvCxnSpPr>
            <a:cxnSpLocks/>
          </p:cNvCxnSpPr>
          <p:nvPr/>
        </p:nvCxnSpPr>
        <p:spPr>
          <a:xfrm>
            <a:off x="5699654" y="5645390"/>
            <a:ext cx="324475" cy="2376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049DD55-8B1A-4587-95FF-318D35A7530F}"/>
                  </a:ext>
                </a:extLst>
              </p:cNvPr>
              <p:cNvSpPr txBox="1"/>
              <p:nvPr/>
            </p:nvSpPr>
            <p:spPr>
              <a:xfrm>
                <a:off x="4997004" y="1619502"/>
                <a:ext cx="13443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049DD55-8B1A-4587-95FF-318D35A75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04" y="1619502"/>
                <a:ext cx="1344389" cy="400110"/>
              </a:xfrm>
              <a:prstGeom prst="rect">
                <a:avLst/>
              </a:prstGeom>
              <a:blipFill>
                <a:blip r:embed="rId8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ight Arrow 120">
            <a:extLst>
              <a:ext uri="{FF2B5EF4-FFF2-40B4-BE49-F238E27FC236}">
                <a16:creationId xmlns:a16="http://schemas.microsoft.com/office/drawing/2014/main" id="{57C9B8BA-E5A5-467B-A43A-C72724EAC584}"/>
              </a:ext>
            </a:extLst>
          </p:cNvPr>
          <p:cNvSpPr/>
          <p:nvPr/>
        </p:nvSpPr>
        <p:spPr>
          <a:xfrm>
            <a:off x="8015227" y="2051068"/>
            <a:ext cx="1943649" cy="155171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8" name="Right Arrow 121">
            <a:extLst>
              <a:ext uri="{FF2B5EF4-FFF2-40B4-BE49-F238E27FC236}">
                <a16:creationId xmlns:a16="http://schemas.microsoft.com/office/drawing/2014/main" id="{B2D1AE0D-E592-4A41-BDE6-1E075DD514EF}"/>
              </a:ext>
            </a:extLst>
          </p:cNvPr>
          <p:cNvSpPr/>
          <p:nvPr/>
        </p:nvSpPr>
        <p:spPr>
          <a:xfrm rot="10800000">
            <a:off x="8016426" y="2492656"/>
            <a:ext cx="1943649" cy="155171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224A5E8-5485-4A8F-A6FD-8676B3218D6F}"/>
              </a:ext>
            </a:extLst>
          </p:cNvPr>
          <p:cNvSpPr txBox="1"/>
          <p:nvPr/>
        </p:nvSpPr>
        <p:spPr>
          <a:xfrm>
            <a:off x="8294411" y="1751638"/>
            <a:ext cx="130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sumcheck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B10043-73A2-4401-A94D-A22CECDDD05D}"/>
                  </a:ext>
                </a:extLst>
              </p:cNvPr>
              <p:cNvSpPr txBox="1"/>
              <p:nvPr/>
            </p:nvSpPr>
            <p:spPr>
              <a:xfrm>
                <a:off x="8266745" y="2167413"/>
                <a:ext cx="1367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5B10043-73A2-4401-A94D-A22CECDDD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745" y="2167413"/>
                <a:ext cx="1367161" cy="400110"/>
              </a:xfrm>
              <a:prstGeom prst="rect">
                <a:avLst/>
              </a:prstGeom>
              <a:blipFill>
                <a:blip r:embed="rId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0DE35847-3F14-4DD0-9A3B-C2AB36B9450E}"/>
              </a:ext>
            </a:extLst>
          </p:cNvPr>
          <p:cNvSpPr txBox="1"/>
          <p:nvPr/>
        </p:nvSpPr>
        <p:spPr>
          <a:xfrm rot="5400000">
            <a:off x="8714024" y="3696623"/>
            <a:ext cx="54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2" name="Right Arrow 125">
            <a:extLst>
              <a:ext uri="{FF2B5EF4-FFF2-40B4-BE49-F238E27FC236}">
                <a16:creationId xmlns:a16="http://schemas.microsoft.com/office/drawing/2014/main" id="{CBE48182-87FA-4230-83DB-C84F7694B8C4}"/>
              </a:ext>
            </a:extLst>
          </p:cNvPr>
          <p:cNvSpPr/>
          <p:nvPr/>
        </p:nvSpPr>
        <p:spPr>
          <a:xfrm>
            <a:off x="8062117" y="4155887"/>
            <a:ext cx="1977253" cy="146639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3224DBE-256F-4D5E-BB70-9237A650DF81}"/>
              </a:ext>
            </a:extLst>
          </p:cNvPr>
          <p:cNvSpPr txBox="1"/>
          <p:nvPr/>
        </p:nvSpPr>
        <p:spPr>
          <a:xfrm>
            <a:off x="8292655" y="3852264"/>
            <a:ext cx="130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sumcheck</a:t>
            </a:r>
            <a:endParaRPr lang="en-US" dirty="0"/>
          </a:p>
        </p:txBody>
      </p:sp>
      <p:sp>
        <p:nvSpPr>
          <p:cNvPr id="74" name="Right Arrow 127">
            <a:extLst>
              <a:ext uri="{FF2B5EF4-FFF2-40B4-BE49-F238E27FC236}">
                <a16:creationId xmlns:a16="http://schemas.microsoft.com/office/drawing/2014/main" id="{3B4DD833-17E7-42A1-9E38-4E55F0F9E151}"/>
              </a:ext>
            </a:extLst>
          </p:cNvPr>
          <p:cNvSpPr/>
          <p:nvPr/>
        </p:nvSpPr>
        <p:spPr>
          <a:xfrm rot="10800000">
            <a:off x="8062113" y="4641192"/>
            <a:ext cx="1977253" cy="146639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B4C74B5-04C4-4BA8-A100-73670A164F05}"/>
                  </a:ext>
                </a:extLst>
              </p:cNvPr>
              <p:cNvSpPr txBox="1"/>
              <p:nvPr/>
            </p:nvSpPr>
            <p:spPr>
              <a:xfrm>
                <a:off x="8296275" y="4279984"/>
                <a:ext cx="1367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acc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B4C74B5-04C4-4BA8-A100-73670A164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75" y="4279984"/>
                <a:ext cx="1367161" cy="400110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8BBA2E2-E952-44C2-98DC-ECB0BD0AC5A5}"/>
                  </a:ext>
                </a:extLst>
              </p:cNvPr>
              <p:cNvSpPr/>
              <p:nvPr/>
            </p:nvSpPr>
            <p:spPr>
              <a:xfrm>
                <a:off x="5870760" y="5882990"/>
                <a:ext cx="9784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acc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8BBA2E2-E952-44C2-98DC-ECB0BD0AC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760" y="5882990"/>
                <a:ext cx="978408" cy="400110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ight Arrow 121">
            <a:extLst>
              <a:ext uri="{FF2B5EF4-FFF2-40B4-BE49-F238E27FC236}">
                <a16:creationId xmlns:a16="http://schemas.microsoft.com/office/drawing/2014/main" id="{9B05B354-A7DA-4980-BC8A-79FA0117DC3F}"/>
              </a:ext>
            </a:extLst>
          </p:cNvPr>
          <p:cNvSpPr/>
          <p:nvPr/>
        </p:nvSpPr>
        <p:spPr>
          <a:xfrm rot="10800000">
            <a:off x="8015227" y="3373428"/>
            <a:ext cx="1943649" cy="155171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7013E47-4798-46B6-8EAD-BFFACCD99D54}"/>
                  </a:ext>
                </a:extLst>
              </p:cNvPr>
              <p:cNvSpPr txBox="1"/>
              <p:nvPr/>
            </p:nvSpPr>
            <p:spPr>
              <a:xfrm>
                <a:off x="8265546" y="3048185"/>
                <a:ext cx="13671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7013E47-4798-46B6-8EAD-BFFACCD99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46" y="3048185"/>
                <a:ext cx="1367161" cy="400110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ight Arrow 120">
            <a:extLst>
              <a:ext uri="{FF2B5EF4-FFF2-40B4-BE49-F238E27FC236}">
                <a16:creationId xmlns:a16="http://schemas.microsoft.com/office/drawing/2014/main" id="{293B428D-5085-4A43-95E8-19C53CDACBE1}"/>
              </a:ext>
            </a:extLst>
          </p:cNvPr>
          <p:cNvSpPr/>
          <p:nvPr/>
        </p:nvSpPr>
        <p:spPr>
          <a:xfrm>
            <a:off x="8026147" y="2953068"/>
            <a:ext cx="1943649" cy="155171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01F177C-AD40-4620-80A8-68AE75571537}"/>
              </a:ext>
            </a:extLst>
          </p:cNvPr>
          <p:cNvSpPr txBox="1"/>
          <p:nvPr/>
        </p:nvSpPr>
        <p:spPr>
          <a:xfrm>
            <a:off x="8305331" y="2653638"/>
            <a:ext cx="130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sumcheck</a:t>
            </a:r>
            <a:endParaRPr lang="en-US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2924979-3BB3-47D1-8609-20F4FDB7C51E}"/>
              </a:ext>
            </a:extLst>
          </p:cNvPr>
          <p:cNvCxnSpPr/>
          <p:nvPr/>
        </p:nvCxnSpPr>
        <p:spPr>
          <a:xfrm>
            <a:off x="3852228" y="3051226"/>
            <a:ext cx="0" cy="3222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9B00EED-96E4-4E74-990E-F56A44A2B388}"/>
              </a:ext>
            </a:extLst>
          </p:cNvPr>
          <p:cNvCxnSpPr/>
          <p:nvPr/>
        </p:nvCxnSpPr>
        <p:spPr>
          <a:xfrm flipV="1">
            <a:off x="3837473" y="3825426"/>
            <a:ext cx="0" cy="237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411605-71EA-4ADB-A61E-F473A8EC2CD2}"/>
              </a:ext>
            </a:extLst>
          </p:cNvPr>
          <p:cNvCxnSpPr/>
          <p:nvPr/>
        </p:nvCxnSpPr>
        <p:spPr>
          <a:xfrm>
            <a:off x="3837473" y="4477934"/>
            <a:ext cx="0" cy="3222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39B38C5-43FD-44E7-BB66-568708D83B04}"/>
              </a:ext>
            </a:extLst>
          </p:cNvPr>
          <p:cNvCxnSpPr/>
          <p:nvPr/>
        </p:nvCxnSpPr>
        <p:spPr>
          <a:xfrm>
            <a:off x="3985946" y="5161780"/>
            <a:ext cx="63705" cy="382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EF50A24-E41D-4882-B64E-9CB255A668AF}"/>
              </a:ext>
            </a:extLst>
          </p:cNvPr>
          <p:cNvSpPr txBox="1"/>
          <p:nvPr/>
        </p:nvSpPr>
        <p:spPr>
          <a:xfrm>
            <a:off x="6192456" y="2184607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9926106-12DB-4598-981B-3C210C82C5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14285" y="2587449"/>
            <a:ext cx="1917520" cy="1679768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2BF6F811-CCD8-4F4D-AEB2-96D64F5210B4}"/>
              </a:ext>
            </a:extLst>
          </p:cNvPr>
          <p:cNvSpPr txBox="1"/>
          <p:nvPr/>
        </p:nvSpPr>
        <p:spPr>
          <a:xfrm>
            <a:off x="10413551" y="2046970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EA36DB27-130D-4CBE-8ACF-57127BB2AB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4870" y="2872804"/>
            <a:ext cx="689498" cy="104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D53603-D545-4375-A4B6-038CC1BE6F82}"/>
                  </a:ext>
                </a:extLst>
              </p:cNvPr>
              <p:cNvSpPr txBox="1"/>
              <p:nvPr/>
            </p:nvSpPr>
            <p:spPr>
              <a:xfrm>
                <a:off x="4076363" y="5637153"/>
                <a:ext cx="1852658" cy="1220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0,0,0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i="1" dirty="0">
                    <a:solidFill>
                      <a:prstClr val="black"/>
                    </a:solidFill>
                  </a:rPr>
                  <a:t>=a</a:t>
                </a:r>
                <a:r>
                  <a:rPr lang="en-US" sz="1100" i="1" dirty="0">
                    <a:solidFill>
                      <a:prstClr val="black"/>
                    </a:solidFill>
                  </a:rPr>
                  <a:t>0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(0,0,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i="1" dirty="0">
                    <a:solidFill>
                      <a:prstClr val="black"/>
                    </a:solidFill>
                  </a:rPr>
                  <a:t>=a</a:t>
                </a:r>
                <a:r>
                  <a:rPr lang="en-US" sz="1100" i="1" dirty="0">
                    <a:solidFill>
                      <a:prstClr val="black"/>
                    </a:solidFill>
                  </a:rPr>
                  <a:t>1</a:t>
                </a:r>
                <a:endParaRPr lang="en-US" sz="1200" i="1" dirty="0">
                  <a:solidFill>
                    <a:prstClr val="black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,0) </m:t>
                    </m:r>
                  </m:oMath>
                </a14:m>
                <a:r>
                  <a:rPr lang="en-US" sz="2000" i="1" dirty="0">
                    <a:solidFill>
                      <a:prstClr val="black"/>
                    </a:solidFill>
                  </a:rPr>
                  <a:t>=a</a:t>
                </a:r>
                <a:r>
                  <a:rPr lang="en-US" sz="1100" i="1" dirty="0">
                    <a:solidFill>
                      <a:prstClr val="black"/>
                    </a:solidFill>
                  </a:rPr>
                  <a:t>2</a:t>
                </a:r>
              </a:p>
              <a:p>
                <a:r>
                  <a:rPr lang="en-US" sz="2000" baseline="30000" dirty="0"/>
                  <a:t>…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D53603-D545-4375-A4B6-038CC1BE6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363" y="5637153"/>
                <a:ext cx="1852658" cy="1220847"/>
              </a:xfrm>
              <a:prstGeom prst="rect">
                <a:avLst/>
              </a:prstGeom>
              <a:blipFill>
                <a:blip r:embed="rId15"/>
                <a:stretch>
                  <a:fillRect l="-987" t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33E79A1-8863-48C0-A32B-896FFD6DEC30}"/>
              </a:ext>
            </a:extLst>
          </p:cNvPr>
          <p:cNvCxnSpPr>
            <a:cxnSpLocks/>
            <a:stCxn id="6" idx="0"/>
            <a:endCxn id="30" idx="5"/>
          </p:cNvCxnSpPr>
          <p:nvPr/>
        </p:nvCxnSpPr>
        <p:spPr>
          <a:xfrm flipH="1" flipV="1">
            <a:off x="3683299" y="2384139"/>
            <a:ext cx="150745" cy="250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bject 86">
                <a:extLst>
                  <a:ext uri="{FF2B5EF4-FFF2-40B4-BE49-F238E27FC236}">
                    <a16:creationId xmlns:a16="http://schemas.microsoft.com/office/drawing/2014/main" id="{7B395EF2-C380-49E3-ADD7-1CF90246A9C6}"/>
                  </a:ext>
                </a:extLst>
              </p:cNvPr>
              <p:cNvSpPr txBox="1"/>
              <p:nvPr/>
            </p:nvSpPr>
            <p:spPr>
              <a:xfrm>
                <a:off x="7566029" y="6075533"/>
                <a:ext cx="4785694" cy="558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)=∑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93" name="Object 86">
                <a:extLst>
                  <a:ext uri="{FF2B5EF4-FFF2-40B4-BE49-F238E27FC236}">
                    <a16:creationId xmlns:a16="http://schemas.microsoft.com/office/drawing/2014/main" id="{7B395EF2-C380-49E3-ADD7-1CF90246A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029" y="6075533"/>
                <a:ext cx="4785694" cy="558800"/>
              </a:xfrm>
              <a:prstGeom prst="rect">
                <a:avLst/>
              </a:prstGeom>
              <a:blipFill>
                <a:blip r:embed="rId16"/>
                <a:stretch>
                  <a:fillRect l="-255" t="-879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>
            <a:extLst>
              <a:ext uri="{FF2B5EF4-FFF2-40B4-BE49-F238E27FC236}">
                <a16:creationId xmlns:a16="http://schemas.microsoft.com/office/drawing/2014/main" id="{F31C769A-C3FB-466F-B3A0-B9EB21349DE0}"/>
              </a:ext>
            </a:extLst>
          </p:cNvPr>
          <p:cNvSpPr/>
          <p:nvPr/>
        </p:nvSpPr>
        <p:spPr>
          <a:xfrm>
            <a:off x="1759699" y="1883107"/>
            <a:ext cx="893391" cy="71516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4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3855 -1.11111E-6 C -0.2004 -1.11111E-6 -0.275 0.00833 -0.275 0.01389 L -0.275 0.02685 " pathEditMode="relative" rAng="0" ptsTypes="AAAA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13528 1.11111E-6 C -0.19544 1.11111E-6 -0.26835 0.00764 -0.26835 0.01157 L -0.26835 0.02268 " pathEditMode="relative" rAng="0" ptsTypes="AAAA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4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1375 -1.11111E-6 C -0.19869 -1.11111E-6 -0.27265 -0.00324 -0.27265 -0.00463 L -0.27265 -0.00903 " pathEditMode="relative" rAng="0" ptsTypes="AAAA">
                                      <p:cBhvr>
                                        <p:cTn id="10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13438 -7.40741E-7 C -0.19427 -7.40741E-7 -0.2668 0.04468 -0.2668 0.06551 L -0.2668 0.12153 " pathEditMode="relative" rAng="0" ptsTypes="AAAA">
                                      <p:cBhvr>
                                        <p:cTn id="1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63" grpId="0" animBg="1"/>
      <p:bldP spid="64" grpId="0"/>
      <p:bldP spid="64" grpId="1"/>
      <p:bldP spid="66" grpId="0"/>
      <p:bldP spid="67" grpId="0" animBg="1"/>
      <p:bldP spid="68" grpId="0" animBg="1"/>
      <p:bldP spid="69" grpId="0"/>
      <p:bldP spid="70" grpId="0"/>
      <p:bldP spid="70" grpId="1"/>
      <p:bldP spid="71" grpId="0"/>
      <p:bldP spid="72" grpId="0" animBg="1"/>
      <p:bldP spid="73" grpId="0"/>
      <p:bldP spid="74" grpId="0" animBg="1"/>
      <p:bldP spid="75" grpId="0"/>
      <p:bldP spid="75" grpId="1"/>
      <p:bldP spid="76" grpId="0"/>
      <p:bldP spid="77" grpId="0" animBg="1"/>
      <p:bldP spid="78" grpId="0"/>
      <p:bldP spid="78" grpId="1"/>
      <p:bldP spid="79" grpId="0" animBg="1"/>
      <p:bldP spid="80" grpId="0"/>
      <p:bldP spid="89" grpId="0"/>
      <p:bldP spid="89" grpId="1"/>
      <p:bldP spid="93" grpId="0"/>
      <p:bldP spid="94" grpId="0" animBg="1"/>
      <p:bldP spid="94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62A7C-B9C9-4E2F-BD2B-84B95DC7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GKR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26F178-FE9B-4F14-A1A3-953C3418DE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Correctness: 1</a:t>
                </a:r>
              </a:p>
              <a:p>
                <a:r>
                  <a:rPr lang="en-US" dirty="0"/>
                  <a:t>Soundness: O(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Proof size: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Verifier time:</a:t>
                </a:r>
              </a:p>
              <a:p>
                <a:pPr lvl="1"/>
                <a:r>
                  <a:rPr lang="en-US" dirty="0"/>
                  <a:t>Worst case: O(C)</a:t>
                </a:r>
              </a:p>
              <a:p>
                <a:pPr lvl="1"/>
                <a:r>
                  <a:rPr lang="en-US" dirty="0"/>
                  <a:t>Structured circuits: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en-US" dirty="0"/>
                  <a:t>) </a:t>
                </a:r>
              </a:p>
              <a:p>
                <a:pPr marL="914400" lvl="2" indent="0">
                  <a:buNone/>
                </a:pPr>
                <a:r>
                  <a:rPr lang="en-US" dirty="0"/>
                  <a:t>e.g., matrix multiplication, data parallel circuits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26F178-FE9B-4F14-A1A3-953C3418D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1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7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0E650-D457-40C7-9CC6-3B12F5C2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Achieving optimal prover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1A50F-FBB4-45CD-A6EE-191CF5D272DE}"/>
              </a:ext>
            </a:extLst>
          </p:cNvPr>
          <p:cNvSpPr/>
          <p:nvPr/>
        </p:nvSpPr>
        <p:spPr>
          <a:xfrm>
            <a:off x="885715" y="3429000"/>
            <a:ext cx="6680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O(</a:t>
            </a:r>
            <a:r>
              <a:rPr lang="en-US" sz="2400" b="1" i="1" dirty="0">
                <a:solidFill>
                  <a:srgbClr val="0070C0"/>
                </a:solidFill>
              </a:rPr>
              <a:t>C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for arbitrary layered circuits  [XZZ+19]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BDD706-DCB4-4F00-A6F2-C54D06ACD81E}"/>
              </a:ext>
            </a:extLst>
          </p:cNvPr>
          <p:cNvSpPr/>
          <p:nvPr/>
        </p:nvSpPr>
        <p:spPr>
          <a:xfrm>
            <a:off x="5398034" y="3429000"/>
            <a:ext cx="6680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0.41</a:t>
            </a:r>
            <a:r>
              <a:rPr lang="en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s/gate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EC8D8-F1ED-487C-823F-8DFF7827BF8F}"/>
              </a:ext>
            </a:extLst>
          </p:cNvPr>
          <p:cNvSpPr txBox="1"/>
          <p:nvPr/>
        </p:nvSpPr>
        <p:spPr>
          <a:xfrm>
            <a:off x="333260" y="5180665"/>
            <a:ext cx="116357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Libra: Succinct Zero-Knowledge Proofs with Optimal Prover Computation</a:t>
            </a:r>
            <a:r>
              <a:rPr lang="en-US" dirty="0"/>
              <a:t>. T. </a:t>
            </a:r>
            <a:r>
              <a:rPr lang="en-US" dirty="0" err="1"/>
              <a:t>Xie</a:t>
            </a:r>
            <a:r>
              <a:rPr lang="en-US" dirty="0"/>
              <a:t>, J. Zhang, </a:t>
            </a:r>
            <a:r>
              <a:rPr lang="en-US" dirty="0">
                <a:solidFill>
                  <a:srgbClr val="0070C0"/>
                </a:solidFill>
              </a:rPr>
              <a:t>Yupeng Zhang</a:t>
            </a:r>
            <a:r>
              <a:rPr lang="en-US" dirty="0"/>
              <a:t>, C. </a:t>
            </a:r>
            <a:r>
              <a:rPr lang="en-US" dirty="0" err="1"/>
              <a:t>Papamanthou</a:t>
            </a:r>
            <a:r>
              <a:rPr lang="en-US" dirty="0"/>
              <a:t> and D. Song, Crypto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Doubly Efficient Interactive Proofs for General Arithmetic Circuits with Linear Prover Time</a:t>
            </a:r>
            <a:r>
              <a:rPr lang="en-US" dirty="0"/>
              <a:t>. J. Zhang, T. Liu, W. Wang, Y. Zhang, D. Song, X. Xiang and </a:t>
            </a:r>
            <a:r>
              <a:rPr lang="en-US" dirty="0">
                <a:solidFill>
                  <a:srgbClr val="0070C0"/>
                </a:solidFill>
              </a:rPr>
              <a:t>Yupeng Zhang</a:t>
            </a:r>
            <a:r>
              <a:rPr lang="en-US" dirty="0"/>
              <a:t>, CCS 2021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2DAF6-6FA6-4663-A1FA-EAFF64B97163}"/>
              </a:ext>
            </a:extLst>
          </p:cNvPr>
          <p:cNvSpPr/>
          <p:nvPr/>
        </p:nvSpPr>
        <p:spPr>
          <a:xfrm>
            <a:off x="392733" y="4181336"/>
            <a:ext cx="6680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O(</a:t>
            </a:r>
            <a:r>
              <a:rPr lang="en-US" sz="2400" b="1" i="1" dirty="0">
                <a:solidFill>
                  <a:srgbClr val="0070C0"/>
                </a:solidFill>
              </a:rPr>
              <a:t>C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for arbitrary circuits  [ZLW+21]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B337ED-ED81-4933-B0D2-521F0F3D09E1}"/>
              </a:ext>
            </a:extLst>
          </p:cNvPr>
          <p:cNvSpPr/>
          <p:nvPr/>
        </p:nvSpPr>
        <p:spPr>
          <a:xfrm>
            <a:off x="5398034" y="4181336"/>
            <a:ext cx="6680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0.48</a:t>
            </a:r>
            <a:r>
              <a:rPr lang="en" sz="2400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s/gate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5E1E1-19FE-4BE7-A511-2E9A356A44E2}"/>
              </a:ext>
            </a:extLst>
          </p:cNvPr>
          <p:cNvSpPr/>
          <p:nvPr/>
        </p:nvSpPr>
        <p:spPr>
          <a:xfrm>
            <a:off x="1169919" y="1364411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O(</a:t>
            </a:r>
            <a:r>
              <a:rPr lang="en-US" sz="2400" i="1" dirty="0">
                <a:solidFill>
                  <a:srgbClr val="0070C0"/>
                </a:solidFill>
              </a:rPr>
              <a:t>C</a:t>
            </a:r>
            <a:r>
              <a:rPr lang="en-US" sz="3200" i="1" baseline="2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i="1" dirty="0"/>
              <a:t> </a:t>
            </a:r>
            <a:r>
              <a:rPr lang="en-US" sz="2000" dirty="0"/>
              <a:t>[GKR08]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C5F665-2579-44CB-9D62-3DFCD9DE5207}"/>
              </a:ext>
            </a:extLst>
          </p:cNvPr>
          <p:cNvSpPr/>
          <p:nvPr/>
        </p:nvSpPr>
        <p:spPr>
          <a:xfrm>
            <a:off x="1151107" y="2116747"/>
            <a:ext cx="26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O(</a:t>
            </a:r>
            <a:r>
              <a:rPr lang="en-US" sz="2400" i="1" dirty="0">
                <a:solidFill>
                  <a:srgbClr val="0070C0"/>
                </a:solidFill>
              </a:rPr>
              <a:t>C </a:t>
            </a:r>
            <a:r>
              <a:rPr lang="en-US" sz="2400" dirty="0">
                <a:solidFill>
                  <a:srgbClr val="0070C0"/>
                </a:solidFill>
              </a:rPr>
              <a:t>log </a:t>
            </a:r>
            <a:r>
              <a:rPr lang="en-US" sz="2400" i="1" dirty="0">
                <a:solidFill>
                  <a:srgbClr val="0070C0"/>
                </a:solidFill>
              </a:rPr>
              <a:t>C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i="1" dirty="0"/>
              <a:t> </a:t>
            </a:r>
            <a:r>
              <a:rPr lang="en-US" sz="2000" dirty="0"/>
              <a:t>[CMT12]</a:t>
            </a:r>
          </a:p>
        </p:txBody>
      </p:sp>
    </p:spTree>
    <p:extLst>
      <p:ext uri="{BB962C8B-B14F-4D97-AF65-F5344CB8AC3E}">
        <p14:creationId xmlns:p14="http://schemas.microsoft.com/office/powerpoint/2010/main" val="214774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D31EA-4DDE-4514-BE1A-62784BBC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590F6-D7E6-4F11-8D3B-223553EB9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Definitions of zero-knowledge proof</a:t>
            </a:r>
          </a:p>
          <a:p>
            <a:endParaRPr lang="en-US" dirty="0"/>
          </a:p>
          <a:p>
            <a:r>
              <a:rPr lang="en-US" dirty="0"/>
              <a:t>History and recent development of zero-knowledge proof</a:t>
            </a:r>
          </a:p>
          <a:p>
            <a:endParaRPr lang="en-US" dirty="0"/>
          </a:p>
          <a:p>
            <a:r>
              <a:rPr lang="en-US" dirty="0"/>
              <a:t>Privacy-preserving cryptocurrencies</a:t>
            </a:r>
          </a:p>
          <a:p>
            <a:endParaRPr lang="en-US" dirty="0"/>
          </a:p>
          <a:p>
            <a:r>
              <a:rPr lang="en-US" dirty="0"/>
              <a:t>General-purpose interactive proofs (GKR protocol)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0C5C7-5602-40BA-8F19-4257EB492881}"/>
              </a:ext>
            </a:extLst>
          </p:cNvPr>
          <p:cNvSpPr/>
          <p:nvPr/>
        </p:nvSpPr>
        <p:spPr>
          <a:xfrm>
            <a:off x="2445935" y="5233852"/>
            <a:ext cx="3803846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</a:p>
          <a:p>
            <a:pPr algn="ctr"/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Q&amp;A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7CB003-4333-44B4-88BD-E0363D4BF9F6}"/>
              </a:ext>
            </a:extLst>
          </p:cNvPr>
          <p:cNvSpPr/>
          <p:nvPr/>
        </p:nvSpPr>
        <p:spPr>
          <a:xfrm>
            <a:off x="4761810" y="5437754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Yupeng Zhang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zhangyp@tamu.edu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6311-1A8E-4FA8-B38C-D3153F2F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randomness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A6908-3215-45C0-9F4E-EC18CF9A0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852" y="1689377"/>
            <a:ext cx="1917520" cy="1679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D50E8-216F-4B1C-832A-10090FC12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405" y="1828871"/>
            <a:ext cx="689498" cy="104174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A7A900F-9FF5-43FB-BBD4-ECC1A8A8D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76" y="4505109"/>
            <a:ext cx="1033788" cy="20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3B40F04-8B0C-47AD-9491-056D5CBA0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44" y="4465090"/>
            <a:ext cx="1750567" cy="17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7C43CD-9E2F-44CC-AD1A-CBD8D1DBF7FB}"/>
              </a:ext>
            </a:extLst>
          </p:cNvPr>
          <p:cNvSpPr txBox="1"/>
          <p:nvPr/>
        </p:nvSpPr>
        <p:spPr>
          <a:xfrm>
            <a:off x="5718756" y="4158031"/>
            <a:ext cx="62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FFA6E-80F7-45AA-9D75-AF5D6B7743EC}"/>
              </a:ext>
            </a:extLst>
          </p:cNvPr>
          <p:cNvSpPr txBox="1"/>
          <p:nvPr/>
        </p:nvSpPr>
        <p:spPr>
          <a:xfrm>
            <a:off x="7301760" y="4169595"/>
            <a:ext cx="62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4B9A7-0BC0-4CF7-BA95-75179FF8A424}"/>
              </a:ext>
            </a:extLst>
          </p:cNvPr>
          <p:cNvSpPr txBox="1"/>
          <p:nvPr/>
        </p:nvSpPr>
        <p:spPr>
          <a:xfrm>
            <a:off x="5440285" y="1070209"/>
            <a:ext cx="191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isomorphic?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535D87D-92C1-4515-A861-849C556BFC7C}"/>
              </a:ext>
            </a:extLst>
          </p:cNvPr>
          <p:cNvSpPr/>
          <p:nvPr/>
        </p:nvSpPr>
        <p:spPr>
          <a:xfrm>
            <a:off x="4699384" y="1524812"/>
            <a:ext cx="3410649" cy="148667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219444-5988-43CA-8A89-B91CD3CDDA9F}"/>
              </a:ext>
            </a:extLst>
          </p:cNvPr>
          <p:cNvSpPr txBox="1"/>
          <p:nvPr/>
        </p:nvSpPr>
        <p:spPr>
          <a:xfrm>
            <a:off x="5286403" y="1878427"/>
            <a:ext cx="74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no!</a:t>
            </a:r>
          </a:p>
        </p:txBody>
      </p:sp>
      <p:sp>
        <p:nvSpPr>
          <p:cNvPr id="13" name="Right Arrow 3">
            <a:extLst>
              <a:ext uri="{FF2B5EF4-FFF2-40B4-BE49-F238E27FC236}">
                <a16:creationId xmlns:a16="http://schemas.microsoft.com/office/drawing/2014/main" id="{3EC289E3-1DF2-46A6-861C-9B5BDB0BA55F}"/>
              </a:ext>
            </a:extLst>
          </p:cNvPr>
          <p:cNvSpPr/>
          <p:nvPr/>
        </p:nvSpPr>
        <p:spPr>
          <a:xfrm rot="10800000">
            <a:off x="4699383" y="1781653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D780A1-1E9E-4121-89F5-A453034535E3}"/>
              </a:ext>
            </a:extLst>
          </p:cNvPr>
          <p:cNvSpPr txBox="1"/>
          <p:nvPr/>
        </p:nvSpPr>
        <p:spPr>
          <a:xfrm>
            <a:off x="2436232" y="975694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1E1F0D-4D82-49EA-B2F7-0568C26C7E33}"/>
              </a:ext>
            </a:extLst>
          </p:cNvPr>
          <p:cNvSpPr txBox="1"/>
          <p:nvPr/>
        </p:nvSpPr>
        <p:spPr>
          <a:xfrm>
            <a:off x="8517797" y="975694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1754F0-2A32-403D-81E4-ACB7808F2442}"/>
                  </a:ext>
                </a:extLst>
              </p:cNvPr>
              <p:cNvSpPr txBox="1"/>
              <p:nvPr/>
            </p:nvSpPr>
            <p:spPr>
              <a:xfrm>
                <a:off x="262315" y="3079678"/>
                <a:ext cx="5092193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000" dirty="0"/>
                  <a:t>Pick a random bit b = 0 or 1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b=0</a:t>
                </a:r>
                <a:r>
                  <a:rPr lang="en-US" sz="2000" dirty="0"/>
                  <a:t>, pick a random permutation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/>
                  <a:t>, generate graph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(G)</a:t>
                </a:r>
                <a:r>
                  <a:rPr lang="en-US" sz="2000" dirty="0"/>
                  <a:t>;  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b=1</a:t>
                </a:r>
                <a:r>
                  <a:rPr lang="en-US" sz="2000" dirty="0"/>
                  <a:t>, pick a random permutation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/>
                  <a:t>, generate graph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(H)</a:t>
                </a:r>
                <a:r>
                  <a:rPr lang="en-US" sz="2000" dirty="0"/>
                  <a:t>;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Send graph I to prover, ask what is bit b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1754F0-2A32-403D-81E4-ACB7808F2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15" y="3079678"/>
                <a:ext cx="5092193" cy="2862322"/>
              </a:xfrm>
              <a:prstGeom prst="rect">
                <a:avLst/>
              </a:prstGeom>
              <a:blipFill>
                <a:blip r:embed="rId6"/>
                <a:stretch>
                  <a:fillRect l="-1078" t="-1277" b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56C48D0-32E5-4F25-A2AB-EA9439FDC89A}"/>
              </a:ext>
            </a:extLst>
          </p:cNvPr>
          <p:cNvSpPr txBox="1"/>
          <p:nvPr/>
        </p:nvSpPr>
        <p:spPr>
          <a:xfrm>
            <a:off x="5071383" y="2473929"/>
            <a:ext cx="303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Graph I, what is b?</a:t>
            </a:r>
          </a:p>
        </p:txBody>
      </p:sp>
      <p:sp>
        <p:nvSpPr>
          <p:cNvPr id="18" name="Right Arrow 10">
            <a:extLst>
              <a:ext uri="{FF2B5EF4-FFF2-40B4-BE49-F238E27FC236}">
                <a16:creationId xmlns:a16="http://schemas.microsoft.com/office/drawing/2014/main" id="{3FE3D395-5841-4FDD-B4AE-598971564067}"/>
              </a:ext>
            </a:extLst>
          </p:cNvPr>
          <p:cNvSpPr/>
          <p:nvPr/>
        </p:nvSpPr>
        <p:spPr>
          <a:xfrm>
            <a:off x="4699383" y="2920764"/>
            <a:ext cx="3410649" cy="148667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9" name="Right Arrow 3">
            <a:extLst>
              <a:ext uri="{FF2B5EF4-FFF2-40B4-BE49-F238E27FC236}">
                <a16:creationId xmlns:a16="http://schemas.microsoft.com/office/drawing/2014/main" id="{16891B2D-F31A-47E2-B38F-D3842443A918}"/>
              </a:ext>
            </a:extLst>
          </p:cNvPr>
          <p:cNvSpPr/>
          <p:nvPr/>
        </p:nvSpPr>
        <p:spPr>
          <a:xfrm rot="10800000">
            <a:off x="4699383" y="3231771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9D74-40FB-47EA-BCF3-BFBF8F4F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proof (IP)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3B9EA-BD66-4336-B977-C315EB41EC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6403" y="3734128"/>
                <a:ext cx="6749479" cy="2984966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Correctness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[honest prover, verify </a:t>
                </a:r>
                <a:r>
                  <a:rPr lang="en-US" sz="2400" b="1" dirty="0">
                    <a:solidFill>
                      <a:srgbClr val="00B05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</a:t>
                </a:r>
                <a:r>
                  <a:rPr lang="en-US" sz="2400" dirty="0">
                    <a:latin typeface="Georgia" panose="02040502050405020303" pitchFamily="18" charset="0"/>
                    <a:sym typeface="Wingdings" panose="05000000000000000000" pitchFamily="2" charset="2"/>
                  </a:rPr>
                  <a:t>] = 1</a:t>
                </a:r>
                <a:r>
                  <a:rPr lang="en-US" sz="2400" b="1" dirty="0">
                    <a:solidFill>
                      <a:srgbClr val="00B05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 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0070C0"/>
                    </a:solidFill>
                  </a:rPr>
                  <a:t>Soundness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[cheating prover, verify </a:t>
                </a:r>
                <a:r>
                  <a:rPr lang="en-US" sz="2400" b="1" dirty="0">
                    <a:solidFill>
                      <a:srgbClr val="00B050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</a:t>
                </a:r>
                <a:r>
                  <a:rPr lang="en-US" sz="2400" dirty="0">
                    <a:latin typeface="Georgia" panose="02040502050405020303" pitchFamily="18" charset="0"/>
                    <a:sym typeface="Wingdings" panose="05000000000000000000" pitchFamily="2" charset="2"/>
                  </a:rPr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Repetition: repeat 100 times, soundness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0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3B9EA-BD66-4336-B977-C315EB41EC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6403" y="3734128"/>
                <a:ext cx="6749479" cy="2984966"/>
              </a:xfrm>
              <a:blipFill>
                <a:blip r:embed="rId2"/>
                <a:stretch>
                  <a:fillRect l="-1174" t="-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642C278-2207-4527-A3EE-DD4168952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852" y="1689377"/>
            <a:ext cx="1917520" cy="1679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2089FC-3125-44DD-B5FF-002EB0360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05" y="1828871"/>
            <a:ext cx="689498" cy="1041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309E8F-4CF6-44E4-AE50-3176F5251F6A}"/>
              </a:ext>
            </a:extLst>
          </p:cNvPr>
          <p:cNvSpPr txBox="1"/>
          <p:nvPr/>
        </p:nvSpPr>
        <p:spPr>
          <a:xfrm>
            <a:off x="5440285" y="1070209"/>
            <a:ext cx="191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isomorphic?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82A70BB-D56E-4C42-B18D-52B3C827429E}"/>
              </a:ext>
            </a:extLst>
          </p:cNvPr>
          <p:cNvSpPr/>
          <p:nvPr/>
        </p:nvSpPr>
        <p:spPr>
          <a:xfrm>
            <a:off x="4699384" y="1524812"/>
            <a:ext cx="3410649" cy="148667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BF825-0D70-4BE3-A0BF-777DE07E6EFC}"/>
              </a:ext>
            </a:extLst>
          </p:cNvPr>
          <p:cNvSpPr txBox="1"/>
          <p:nvPr/>
        </p:nvSpPr>
        <p:spPr>
          <a:xfrm>
            <a:off x="5286403" y="1878427"/>
            <a:ext cx="74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no!</a:t>
            </a:r>
          </a:p>
        </p:txBody>
      </p:sp>
      <p:sp>
        <p:nvSpPr>
          <p:cNvPr id="13" name="Right Arrow 3">
            <a:extLst>
              <a:ext uri="{FF2B5EF4-FFF2-40B4-BE49-F238E27FC236}">
                <a16:creationId xmlns:a16="http://schemas.microsoft.com/office/drawing/2014/main" id="{2061BC9E-FD1E-434D-AAFD-90345BD2E1EE}"/>
              </a:ext>
            </a:extLst>
          </p:cNvPr>
          <p:cNvSpPr/>
          <p:nvPr/>
        </p:nvSpPr>
        <p:spPr>
          <a:xfrm rot="10800000">
            <a:off x="4699383" y="1781653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D3051-0807-47C1-8FD1-85F8BB350AC7}"/>
              </a:ext>
            </a:extLst>
          </p:cNvPr>
          <p:cNvSpPr txBox="1"/>
          <p:nvPr/>
        </p:nvSpPr>
        <p:spPr>
          <a:xfrm>
            <a:off x="2436232" y="975694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4107BD-D065-4017-B62C-E918C9184619}"/>
              </a:ext>
            </a:extLst>
          </p:cNvPr>
          <p:cNvSpPr txBox="1"/>
          <p:nvPr/>
        </p:nvSpPr>
        <p:spPr>
          <a:xfrm>
            <a:off x="8517797" y="975694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0B1CE4-22FC-4323-9F2A-90DE4CDD84B9}"/>
              </a:ext>
            </a:extLst>
          </p:cNvPr>
          <p:cNvSpPr txBox="1"/>
          <p:nvPr/>
        </p:nvSpPr>
        <p:spPr>
          <a:xfrm>
            <a:off x="5071383" y="2473929"/>
            <a:ext cx="303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Graph I, what is b?</a:t>
            </a:r>
          </a:p>
        </p:txBody>
      </p:sp>
      <p:sp>
        <p:nvSpPr>
          <p:cNvPr id="18" name="Right Arrow 10">
            <a:extLst>
              <a:ext uri="{FF2B5EF4-FFF2-40B4-BE49-F238E27FC236}">
                <a16:creationId xmlns:a16="http://schemas.microsoft.com/office/drawing/2014/main" id="{389E45B0-0E2F-4FE1-BC12-21D487F9FE71}"/>
              </a:ext>
            </a:extLst>
          </p:cNvPr>
          <p:cNvSpPr/>
          <p:nvPr/>
        </p:nvSpPr>
        <p:spPr>
          <a:xfrm>
            <a:off x="4699383" y="2920764"/>
            <a:ext cx="3410649" cy="148667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9" name="Right Arrow 3">
            <a:extLst>
              <a:ext uri="{FF2B5EF4-FFF2-40B4-BE49-F238E27FC236}">
                <a16:creationId xmlns:a16="http://schemas.microsoft.com/office/drawing/2014/main" id="{0D9852FD-20D9-4100-B864-27672DABE49D}"/>
              </a:ext>
            </a:extLst>
          </p:cNvPr>
          <p:cNvSpPr/>
          <p:nvPr/>
        </p:nvSpPr>
        <p:spPr>
          <a:xfrm rot="10800000">
            <a:off x="4699383" y="3231771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3975D1-E932-4FF1-AC5C-70D53D952A24}"/>
                  </a:ext>
                </a:extLst>
              </p:cNvPr>
              <p:cNvSpPr txBox="1"/>
              <p:nvPr/>
            </p:nvSpPr>
            <p:spPr>
              <a:xfrm>
                <a:off x="262315" y="3079678"/>
                <a:ext cx="5092193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000" dirty="0"/>
                  <a:t>Pick a random bit b = 0 or 1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b=0</a:t>
                </a:r>
                <a:r>
                  <a:rPr lang="en-US" sz="2000" dirty="0"/>
                  <a:t>, pick a random permutation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/>
                  <a:t>, generate graph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(G)</a:t>
                </a:r>
                <a:r>
                  <a:rPr lang="en-US" sz="2000" dirty="0"/>
                  <a:t>;  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b=1</a:t>
                </a:r>
                <a:r>
                  <a:rPr lang="en-US" sz="2000" dirty="0"/>
                  <a:t>, pick a random permutation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/>
                  <a:t>, generate graph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(H)</a:t>
                </a:r>
                <a:r>
                  <a:rPr lang="en-US" sz="2000" dirty="0"/>
                  <a:t>;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Send graph I to prover, ask what is bit b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3975D1-E932-4FF1-AC5C-70D53D952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15" y="3079678"/>
                <a:ext cx="5092193" cy="2862322"/>
              </a:xfrm>
              <a:prstGeom prst="rect">
                <a:avLst/>
              </a:prstGeom>
              <a:blipFill>
                <a:blip r:embed="rId5"/>
                <a:stretch>
                  <a:fillRect l="-1078" t="-1277" b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0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6160-EF64-4788-907A-CE907EB1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isomorphism again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FBA546-4B44-40A1-91BE-9B266144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411" y="5284318"/>
            <a:ext cx="2582178" cy="494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  <a:sym typeface="Wingdings" panose="05000000000000000000" pitchFamily="2" charset="2"/>
              </a:rPr>
              <a:t>Verify: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</a:t>
            </a:r>
            <a:r>
              <a:rPr lang="en-US" sz="2400" b="1" dirty="0">
                <a:latin typeface="Georgia" panose="02040502050405020303" pitchFamily="18" charset="0"/>
                <a:sym typeface="Wingdings" panose="05000000000000000000" pitchFamily="2" charset="2"/>
              </a:rPr>
              <a:t> or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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6352E-59C7-4CE5-B4E8-7A3F19B1B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198" y="3851953"/>
            <a:ext cx="1917520" cy="1679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FF2397-8215-4CD6-93EC-8270C5F6B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1" y="3991447"/>
            <a:ext cx="689498" cy="104174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B2670A8-C9EA-4524-94B8-7F5337CA9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85" y="1736412"/>
            <a:ext cx="1033788" cy="20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E2E2EA0-C67E-4E44-A16B-4F765A3B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53" y="1851899"/>
            <a:ext cx="1750567" cy="17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98EB0D-83E0-45F8-A93C-013C1FFFF349}"/>
              </a:ext>
            </a:extLst>
          </p:cNvPr>
          <p:cNvSpPr txBox="1"/>
          <p:nvPr/>
        </p:nvSpPr>
        <p:spPr>
          <a:xfrm>
            <a:off x="4432907" y="1413396"/>
            <a:ext cx="62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1BDEEA-7FCF-4F2D-9C44-0CE2D5C256A1}"/>
              </a:ext>
            </a:extLst>
          </p:cNvPr>
          <p:cNvSpPr txBox="1"/>
          <p:nvPr/>
        </p:nvSpPr>
        <p:spPr>
          <a:xfrm>
            <a:off x="6605733" y="1437720"/>
            <a:ext cx="62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FBEE5-4F3C-4F74-A7E3-C71FD6D0430B}"/>
              </a:ext>
            </a:extLst>
          </p:cNvPr>
          <p:cNvSpPr txBox="1"/>
          <p:nvPr/>
        </p:nvSpPr>
        <p:spPr>
          <a:xfrm>
            <a:off x="4893586" y="3757672"/>
            <a:ext cx="191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isomorphic?</a:t>
            </a:r>
          </a:p>
        </p:txBody>
      </p:sp>
      <p:sp>
        <p:nvSpPr>
          <p:cNvPr id="14" name="Right Arrow 10">
            <a:extLst>
              <a:ext uri="{FF2B5EF4-FFF2-40B4-BE49-F238E27FC236}">
                <a16:creationId xmlns:a16="http://schemas.microsoft.com/office/drawing/2014/main" id="{B342B39F-590D-4CBB-807B-10C1891030B1}"/>
              </a:ext>
            </a:extLst>
          </p:cNvPr>
          <p:cNvSpPr/>
          <p:nvPr/>
        </p:nvSpPr>
        <p:spPr>
          <a:xfrm>
            <a:off x="4152685" y="4212275"/>
            <a:ext cx="3410649" cy="148667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2AD0C9-3E09-4CD9-8ACF-61DF40ED4405}"/>
              </a:ext>
            </a:extLst>
          </p:cNvPr>
          <p:cNvSpPr txBox="1"/>
          <p:nvPr/>
        </p:nvSpPr>
        <p:spPr>
          <a:xfrm>
            <a:off x="4743029" y="4677859"/>
            <a:ext cx="74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yes!</a:t>
            </a:r>
          </a:p>
        </p:txBody>
      </p:sp>
      <p:sp>
        <p:nvSpPr>
          <p:cNvPr id="16" name="Right Arrow 3">
            <a:extLst>
              <a:ext uri="{FF2B5EF4-FFF2-40B4-BE49-F238E27FC236}">
                <a16:creationId xmlns:a16="http://schemas.microsoft.com/office/drawing/2014/main" id="{78D3E70C-AC54-463A-80D0-400A6FAB7CAF}"/>
              </a:ext>
            </a:extLst>
          </p:cNvPr>
          <p:cNvSpPr/>
          <p:nvPr/>
        </p:nvSpPr>
        <p:spPr>
          <a:xfrm rot="10800000">
            <a:off x="4152684" y="4469116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5FC874-79DA-48D9-AE5D-5F7463471DD7}"/>
                  </a:ext>
                </a:extLst>
              </p:cNvPr>
              <p:cNvSpPr txBox="1"/>
              <p:nvPr/>
            </p:nvSpPr>
            <p:spPr>
              <a:xfrm>
                <a:off x="5761412" y="4667122"/>
                <a:ext cx="1615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proof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5FC874-79DA-48D9-AE5D-5F7463471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412" y="4667122"/>
                <a:ext cx="1615713" cy="461665"/>
              </a:xfrm>
              <a:prstGeom prst="rect">
                <a:avLst/>
              </a:prstGeom>
              <a:blipFill>
                <a:blip r:embed="rId6"/>
                <a:stretch>
                  <a:fillRect l="-566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70E6192-BDFD-43A7-99F2-CC345F49F36E}"/>
              </a:ext>
            </a:extLst>
          </p:cNvPr>
          <p:cNvSpPr txBox="1"/>
          <p:nvPr/>
        </p:nvSpPr>
        <p:spPr>
          <a:xfrm>
            <a:off x="1945578" y="3138270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029AED-F514-4599-BED1-AE7F068D1CD3}"/>
              </a:ext>
            </a:extLst>
          </p:cNvPr>
          <p:cNvSpPr txBox="1"/>
          <p:nvPr/>
        </p:nvSpPr>
        <p:spPr>
          <a:xfrm>
            <a:off x="8027143" y="3138270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FAF4CD-8223-4EB1-9968-254DF2F91F41}"/>
              </a:ext>
            </a:extLst>
          </p:cNvPr>
          <p:cNvSpPr/>
          <p:nvPr/>
        </p:nvSpPr>
        <p:spPr>
          <a:xfrm>
            <a:off x="5525012" y="4589490"/>
            <a:ext cx="1963940" cy="71516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BAA99-F6F5-46DB-A448-1AE83E10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proof for graph isomorphism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30944-DC93-4847-8410-5D306701E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852" y="1689377"/>
            <a:ext cx="1917520" cy="1679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772B6-ED9A-4764-9853-3FDF51F4A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42" y="1964759"/>
            <a:ext cx="689498" cy="104174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4B51E93-C7E1-41DF-8A99-606807E87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94" y="4724929"/>
            <a:ext cx="1033788" cy="20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60D9B06-4651-4A71-8D24-4C4DD16F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62" y="4684910"/>
            <a:ext cx="1750567" cy="17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D4554E-9585-43EC-800C-603993D01E7B}"/>
              </a:ext>
            </a:extLst>
          </p:cNvPr>
          <p:cNvSpPr txBox="1"/>
          <p:nvPr/>
        </p:nvSpPr>
        <p:spPr>
          <a:xfrm>
            <a:off x="4667195" y="4279034"/>
            <a:ext cx="62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E79B5-F636-418C-9692-E439A10D7FAB}"/>
              </a:ext>
            </a:extLst>
          </p:cNvPr>
          <p:cNvSpPr txBox="1"/>
          <p:nvPr/>
        </p:nvSpPr>
        <p:spPr>
          <a:xfrm>
            <a:off x="6219738" y="4279034"/>
            <a:ext cx="62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3C0F67-377F-4E19-B9BB-DF58D21B4E03}"/>
              </a:ext>
            </a:extLst>
          </p:cNvPr>
          <p:cNvSpPr txBox="1"/>
          <p:nvPr/>
        </p:nvSpPr>
        <p:spPr>
          <a:xfrm>
            <a:off x="5059511" y="1063042"/>
            <a:ext cx="191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isomorphic</a:t>
            </a:r>
          </a:p>
        </p:txBody>
      </p:sp>
      <p:sp>
        <p:nvSpPr>
          <p:cNvPr id="13" name="Right Arrow 3">
            <a:extLst>
              <a:ext uri="{FF2B5EF4-FFF2-40B4-BE49-F238E27FC236}">
                <a16:creationId xmlns:a16="http://schemas.microsoft.com/office/drawing/2014/main" id="{7C69A982-2D76-4B61-9F0E-17CA1B18FC25}"/>
              </a:ext>
            </a:extLst>
          </p:cNvPr>
          <p:cNvSpPr/>
          <p:nvPr/>
        </p:nvSpPr>
        <p:spPr>
          <a:xfrm rot="10800000">
            <a:off x="4312946" y="1535786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DD3975-9BF7-43BF-9E01-1EC887FB1A5D}"/>
              </a:ext>
            </a:extLst>
          </p:cNvPr>
          <p:cNvSpPr txBox="1"/>
          <p:nvPr/>
        </p:nvSpPr>
        <p:spPr>
          <a:xfrm>
            <a:off x="2553069" y="1111582"/>
            <a:ext cx="188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verifier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3A4980-05EE-4406-9A24-29AB98D82E83}"/>
              </a:ext>
            </a:extLst>
          </p:cNvPr>
          <p:cNvSpPr txBox="1"/>
          <p:nvPr/>
        </p:nvSpPr>
        <p:spPr>
          <a:xfrm>
            <a:off x="8517797" y="975694"/>
            <a:ext cx="21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prover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2C71F5-A883-4210-B6A8-17E26DF0BDCA}"/>
                  </a:ext>
                </a:extLst>
              </p:cNvPr>
              <p:cNvSpPr txBox="1"/>
              <p:nvPr/>
            </p:nvSpPr>
            <p:spPr>
              <a:xfrm>
                <a:off x="7831526" y="3380125"/>
                <a:ext cx="4134807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000" dirty="0"/>
                  <a:t>Pick a random permutation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b="0" dirty="0">
                  <a:solidFill>
                    <a:prstClr val="black"/>
                  </a:solidFill>
                </a:endParaRP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send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(G)</a:t>
                </a:r>
                <a:r>
                  <a:rPr lang="en-US" sz="2000" dirty="0"/>
                  <a:t>,  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Compute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such that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(H)</a:t>
                </a:r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b=0</a:t>
                </a:r>
                <a:r>
                  <a:rPr lang="en-US" sz="2000" dirty="0"/>
                  <a:t>, send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b=1</a:t>
                </a:r>
                <a:r>
                  <a:rPr lang="en-US" sz="2000" dirty="0"/>
                  <a:t>, send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/>
              </a:p>
              <a:p>
                <a:pPr marL="342900" indent="-342900">
                  <a:buAutoNum type="arabicPeriod"/>
                </a:pPr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Repeat 100 times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52C71F5-A883-4210-B6A8-17E26DF0B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526" y="3380125"/>
                <a:ext cx="4134807" cy="3477875"/>
              </a:xfrm>
              <a:prstGeom prst="rect">
                <a:avLst/>
              </a:prstGeom>
              <a:blipFill>
                <a:blip r:embed="rId6"/>
                <a:stretch>
                  <a:fillRect l="-1475" t="-1051" b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68A0043-71DE-470B-9053-5081DCF3790F}"/>
              </a:ext>
            </a:extLst>
          </p:cNvPr>
          <p:cNvSpPr txBox="1"/>
          <p:nvPr/>
        </p:nvSpPr>
        <p:spPr>
          <a:xfrm>
            <a:off x="5409868" y="1829977"/>
            <a:ext cx="153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Graph I</a:t>
            </a:r>
          </a:p>
        </p:txBody>
      </p:sp>
      <p:sp>
        <p:nvSpPr>
          <p:cNvPr id="18" name="Right Arrow 10">
            <a:extLst>
              <a:ext uri="{FF2B5EF4-FFF2-40B4-BE49-F238E27FC236}">
                <a16:creationId xmlns:a16="http://schemas.microsoft.com/office/drawing/2014/main" id="{0425C52A-6A78-47D9-B1BB-B8C3505B38E4}"/>
              </a:ext>
            </a:extLst>
          </p:cNvPr>
          <p:cNvSpPr/>
          <p:nvPr/>
        </p:nvSpPr>
        <p:spPr>
          <a:xfrm>
            <a:off x="4374586" y="2567903"/>
            <a:ext cx="3410649" cy="148667"/>
          </a:xfrm>
          <a:prstGeom prst="rightArrow">
            <a:avLst>
              <a:gd name="adj1" fmla="val 50000"/>
              <a:gd name="adj2" fmla="val 1288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9" name="Right Arrow 3">
            <a:extLst>
              <a:ext uri="{FF2B5EF4-FFF2-40B4-BE49-F238E27FC236}">
                <a16:creationId xmlns:a16="http://schemas.microsoft.com/office/drawing/2014/main" id="{549CFE71-727E-4C4D-A2D3-FF2C4231E91D}"/>
              </a:ext>
            </a:extLst>
          </p:cNvPr>
          <p:cNvSpPr/>
          <p:nvPr/>
        </p:nvSpPr>
        <p:spPr>
          <a:xfrm rot="10800000">
            <a:off x="4283356" y="2286400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3CED85-9A80-49D5-A510-5F26A2CB9860}"/>
                  </a:ext>
                </a:extLst>
              </p:cNvPr>
              <p:cNvSpPr txBox="1"/>
              <p:nvPr/>
            </p:nvSpPr>
            <p:spPr>
              <a:xfrm>
                <a:off x="10172614" y="1368312"/>
                <a:ext cx="16671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 panose="02040502050405020303"/>
                    <a:ea typeface="+mn-ea"/>
                    <a:cs typeface="+mn-cs"/>
                  </a:rPr>
                  <a:t>witness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Π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3CED85-9A80-49D5-A510-5F26A2CB9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614" y="1368312"/>
                <a:ext cx="1667106" cy="461665"/>
              </a:xfrm>
              <a:prstGeom prst="rect">
                <a:avLst/>
              </a:prstGeom>
              <a:blipFill>
                <a:blip r:embed="rId7"/>
                <a:stretch>
                  <a:fillRect l="-586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CD17FBB-1E5B-4384-9DEE-2594B4477B43}"/>
              </a:ext>
            </a:extLst>
          </p:cNvPr>
          <p:cNvSpPr txBox="1"/>
          <p:nvPr/>
        </p:nvSpPr>
        <p:spPr>
          <a:xfrm>
            <a:off x="5875869" y="2734266"/>
            <a:ext cx="59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31" name="Right Arrow 3">
            <a:extLst>
              <a:ext uri="{FF2B5EF4-FFF2-40B4-BE49-F238E27FC236}">
                <a16:creationId xmlns:a16="http://schemas.microsoft.com/office/drawing/2014/main" id="{94F229CE-4225-45EA-AF47-B4D019CDDC89}"/>
              </a:ext>
            </a:extLst>
          </p:cNvPr>
          <p:cNvSpPr/>
          <p:nvPr/>
        </p:nvSpPr>
        <p:spPr>
          <a:xfrm rot="10800000">
            <a:off x="4374585" y="3104657"/>
            <a:ext cx="3410649" cy="170407"/>
          </a:xfrm>
          <a:prstGeom prst="rightArrow">
            <a:avLst>
              <a:gd name="adj1" fmla="val 50000"/>
              <a:gd name="adj2" fmla="val 1150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FDC8B3-7110-440E-AE87-F70A05F3A4A7}"/>
                  </a:ext>
                </a:extLst>
              </p:cNvPr>
              <p:cNvSpPr txBox="1"/>
              <p:nvPr/>
            </p:nvSpPr>
            <p:spPr>
              <a:xfrm>
                <a:off x="5491041" y="3364419"/>
                <a:ext cx="1537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FDC8B3-7110-440E-AE87-F70A05F3A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041" y="3364419"/>
                <a:ext cx="1537573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9B459B-44F1-4C0C-A657-248B4FE776FF}"/>
                  </a:ext>
                </a:extLst>
              </p:cNvPr>
              <p:cNvSpPr txBox="1"/>
              <p:nvPr/>
            </p:nvSpPr>
            <p:spPr>
              <a:xfrm>
                <a:off x="357509" y="3595251"/>
                <a:ext cx="413480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Verify: </a:t>
                </a:r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b=0</a:t>
                </a:r>
                <a:r>
                  <a:rPr lang="en-US" sz="2000" dirty="0"/>
                  <a:t>, check 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(G)</a:t>
                </a:r>
                <a:r>
                  <a:rPr lang="en-US" sz="2000" dirty="0"/>
                  <a:t>,</a:t>
                </a:r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b=1</a:t>
                </a:r>
                <a:r>
                  <a:rPr lang="en-US" sz="2000" dirty="0"/>
                  <a:t>, check 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(H)</a:t>
                </a:r>
                <a:r>
                  <a:rPr lang="en-US" sz="2000" dirty="0"/>
                  <a:t>,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9B459B-44F1-4C0C-A657-248B4FE77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09" y="3595251"/>
                <a:ext cx="4134807" cy="1015663"/>
              </a:xfrm>
              <a:prstGeom prst="rect">
                <a:avLst/>
              </a:prstGeom>
              <a:blipFill>
                <a:blip r:embed="rId9"/>
                <a:stretch>
                  <a:fillRect l="-1622" t="-4217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3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30" grpId="0"/>
      <p:bldP spid="31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2811</TotalTime>
  <Words>3269</Words>
  <Application>Microsoft Office PowerPoint</Application>
  <PresentationFormat>Widescreen</PresentationFormat>
  <Paragraphs>772</Paragraphs>
  <Slides>59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CMSS8</vt:lpstr>
      <vt:lpstr>Arial</vt:lpstr>
      <vt:lpstr>Calibri</vt:lpstr>
      <vt:lpstr>Cambria Math</vt:lpstr>
      <vt:lpstr>Candara</vt:lpstr>
      <vt:lpstr>Georgia</vt:lpstr>
      <vt:lpstr>Lato</vt:lpstr>
      <vt:lpstr>Times New Roman</vt:lpstr>
      <vt:lpstr>Wingdings</vt:lpstr>
      <vt:lpstr>Office Theme</vt:lpstr>
      <vt:lpstr>Zero-knowledge Proof and Its Applications in Privacy-preserving Cryptocurrencies</vt:lpstr>
      <vt:lpstr>What is a proof?</vt:lpstr>
      <vt:lpstr>Proof in CS: graph isomorphism</vt:lpstr>
      <vt:lpstr>Proof for graph isomorphism</vt:lpstr>
      <vt:lpstr>Graph non-isomorphism</vt:lpstr>
      <vt:lpstr>Power of randomness</vt:lpstr>
      <vt:lpstr>Interactive proof (IP)</vt:lpstr>
      <vt:lpstr>Graph isomorphism again</vt:lpstr>
      <vt:lpstr>Interactive proof for graph isomorphism</vt:lpstr>
      <vt:lpstr>Correctness and soundness</vt:lpstr>
      <vt:lpstr>Zero-knowledge</vt:lpstr>
      <vt:lpstr>Zero-knowledge proof (ZKP)</vt:lpstr>
      <vt:lpstr>Efficiency measures</vt:lpstr>
      <vt:lpstr>Agenda</vt:lpstr>
      <vt:lpstr>First paper</vt:lpstr>
      <vt:lpstr>Merkle hash tree (Ralph Merkle, 1988)</vt:lpstr>
      <vt:lpstr>Theoretical results</vt:lpstr>
      <vt:lpstr>Probabilistic checkable proofs</vt:lpstr>
      <vt:lpstr>Generic ZKP in theory</vt:lpstr>
      <vt:lpstr>Recent development of ZKP</vt:lpstr>
      <vt:lpstr>Standardization Workshops</vt:lpstr>
      <vt:lpstr>Pinocchio and zkSNARK</vt:lpstr>
      <vt:lpstr>Recent systems by categories</vt:lpstr>
      <vt:lpstr>Performance</vt:lpstr>
      <vt:lpstr>Agenda</vt:lpstr>
      <vt:lpstr>Cryptocurrencies</vt:lpstr>
      <vt:lpstr>Authentication</vt:lpstr>
      <vt:lpstr>Blockchain</vt:lpstr>
      <vt:lpstr>Privacy of Bitcoin</vt:lpstr>
      <vt:lpstr>Linkage attack on Bitcoin network</vt:lpstr>
      <vt:lpstr>The Future of Burning Bitcoin</vt:lpstr>
      <vt:lpstr>Ethereum Proof of Stake contract</vt:lpstr>
      <vt:lpstr>Privacy problems in blockchain</vt:lpstr>
      <vt:lpstr>Privacy problems in blockchain</vt:lpstr>
      <vt:lpstr>Zero-knowledge proof (ZKP)</vt:lpstr>
      <vt:lpstr>Solution: zero knowledge proof</vt:lpstr>
      <vt:lpstr>Zerocash [BCG+14]</vt:lpstr>
      <vt:lpstr>Commitments and set membership</vt:lpstr>
      <vt:lpstr>Proving membership: Merkle hash tree</vt:lpstr>
      <vt:lpstr>Generating new coins</vt:lpstr>
      <vt:lpstr>Generating new coins</vt:lpstr>
      <vt:lpstr>Sending money</vt:lpstr>
      <vt:lpstr>Privacy-preserving cryptocurrency</vt:lpstr>
      <vt:lpstr>Agenda</vt:lpstr>
      <vt:lpstr>PowerPoint Presentation</vt:lpstr>
      <vt:lpstr>Power of randomness, again!</vt:lpstr>
      <vt:lpstr>Sumcheck problem</vt:lpstr>
      <vt:lpstr>Sumcheck problem</vt:lpstr>
      <vt:lpstr>Sumcheck protocol [LFKN92] </vt:lpstr>
      <vt:lpstr>Sumcheck protocol [LFKN92] </vt:lpstr>
      <vt:lpstr>Sumcheck protocol [LFKN92] </vt:lpstr>
      <vt:lpstr>Sumcheck protocol [LFKN92] </vt:lpstr>
      <vt:lpstr>Sumcheck protocol [LFKN92] </vt:lpstr>
      <vt:lpstr>Correctness and soundness</vt:lpstr>
      <vt:lpstr>Complexity</vt:lpstr>
      <vt:lpstr>GKR protocol [GKR08]</vt:lpstr>
      <vt:lpstr>Properties of the GKR protocol</vt:lpstr>
      <vt:lpstr>Achieving optimal prover time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Zero Knowledge Proof from Interactive Proofs</dc:title>
  <dc:creator>Zhang Yupeng</dc:creator>
  <cp:lastModifiedBy>Zhang, Yupeng</cp:lastModifiedBy>
  <cp:revision>520</cp:revision>
  <dcterms:created xsi:type="dcterms:W3CDTF">2019-09-16T23:13:36Z</dcterms:created>
  <dcterms:modified xsi:type="dcterms:W3CDTF">2022-02-10T06:11:50Z</dcterms:modified>
</cp:coreProperties>
</file>